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57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702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51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57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46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85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692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065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51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72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A445F-26AC-46D8-ACC2-B8E3B9737705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97630-1F65-48AD-8F20-A6F125DD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89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ЖАЗАТАЙЫМ ОҚИҒАЛАР МЕН АПАТТАРДЫ ТЕРГЕУ ЖӘНЕ ЕСЕПКЕ АЛУ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90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538" y="57614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Жарақаттанушылық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кәсіптік</a:t>
            </a:r>
            <a:r>
              <a:rPr lang="ru-RU" dirty="0" smtClean="0"/>
              <a:t> </a:t>
            </a:r>
            <a:r>
              <a:rPr lang="ru-RU" dirty="0" err="1" smtClean="0"/>
              <a:t>аурулар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ұғым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олардың</a:t>
            </a:r>
            <a:r>
              <a:rPr lang="ru-RU" dirty="0" smtClean="0"/>
              <a:t> </a:t>
            </a:r>
            <a:r>
              <a:rPr lang="ru-RU" dirty="0" err="1" smtClean="0"/>
              <a:t>жіктелуі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253" y="1640987"/>
            <a:ext cx="11060723" cy="228917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err="1" smtClean="0"/>
              <a:t>Жарақат</a:t>
            </a:r>
            <a:r>
              <a:rPr lang="ru-RU" dirty="0" smtClean="0"/>
              <a:t> – (грек </a:t>
            </a:r>
            <a:r>
              <a:rPr lang="ru-RU" dirty="0" err="1" smtClean="0"/>
              <a:t>тілінен</a:t>
            </a:r>
            <a:r>
              <a:rPr lang="ru-RU" dirty="0" smtClean="0"/>
              <a:t> </a:t>
            </a:r>
            <a:r>
              <a:rPr lang="ru-RU" dirty="0" err="1" smtClean="0"/>
              <a:t>аударғанда</a:t>
            </a:r>
            <a:r>
              <a:rPr lang="ru-RU" dirty="0" smtClean="0"/>
              <a:t> жара, </a:t>
            </a:r>
            <a:r>
              <a:rPr lang="ru-RU" dirty="0" err="1" smtClean="0"/>
              <a:t>зақым</a:t>
            </a:r>
            <a:r>
              <a:rPr lang="ru-RU" dirty="0" smtClean="0"/>
              <a:t>, </a:t>
            </a:r>
            <a:r>
              <a:rPr lang="ru-RU" dirty="0" err="1" smtClean="0"/>
              <a:t>зиян</a:t>
            </a:r>
            <a:r>
              <a:rPr lang="ru-RU" dirty="0" smtClean="0"/>
              <a:t>) – </a:t>
            </a:r>
            <a:r>
              <a:rPr lang="ru-RU" dirty="0" err="1" smtClean="0"/>
              <a:t>кенеттен</a:t>
            </a:r>
            <a:r>
              <a:rPr lang="ru-RU" dirty="0" smtClean="0"/>
              <a:t>,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әсердің</a:t>
            </a:r>
            <a:r>
              <a:rPr lang="ru-RU" dirty="0" smtClean="0"/>
              <a:t> </a:t>
            </a:r>
            <a:r>
              <a:rPr lang="ru-RU" dirty="0" err="1" smtClean="0"/>
              <a:t>адам</a:t>
            </a:r>
            <a:r>
              <a:rPr lang="ru-RU" dirty="0" smtClean="0"/>
              <a:t> </a:t>
            </a:r>
            <a:r>
              <a:rPr lang="ru-RU" dirty="0" err="1" smtClean="0"/>
              <a:t>мүшесінің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физиологиялық</a:t>
            </a:r>
            <a:r>
              <a:rPr lang="ru-RU" dirty="0" smtClean="0"/>
              <a:t> функция </a:t>
            </a:r>
            <a:r>
              <a:rPr lang="ru-RU" dirty="0" err="1" smtClean="0"/>
              <a:t>жүйесінің</a:t>
            </a:r>
            <a:r>
              <a:rPr lang="ru-RU" dirty="0" smtClean="0"/>
              <a:t>,  </a:t>
            </a:r>
            <a:r>
              <a:rPr lang="ru-RU" dirty="0" err="1" smtClean="0"/>
              <a:t>анатомиялық</a:t>
            </a:r>
            <a:r>
              <a:rPr lang="ru-RU" dirty="0" smtClean="0"/>
              <a:t> </a:t>
            </a:r>
            <a:r>
              <a:rPr lang="ru-RU" dirty="0" err="1" smtClean="0"/>
              <a:t>тұтастыстығының</a:t>
            </a:r>
            <a:r>
              <a:rPr lang="ru-RU" dirty="0" smtClean="0"/>
              <a:t> </a:t>
            </a:r>
            <a:r>
              <a:rPr lang="ru-RU" dirty="0" err="1" smtClean="0"/>
              <a:t>бұзылуы</a:t>
            </a:r>
            <a:r>
              <a:rPr lang="ru-RU" dirty="0" smtClean="0"/>
              <a:t>. </a:t>
            </a:r>
            <a:r>
              <a:rPr lang="ru-RU" dirty="0" err="1" smtClean="0"/>
              <a:t>Жарақаттану</a:t>
            </a:r>
            <a:r>
              <a:rPr lang="ru-RU" dirty="0" smtClean="0"/>
              <a:t>, </a:t>
            </a:r>
            <a:r>
              <a:rPr lang="ru-RU" dirty="0" err="1" smtClean="0"/>
              <a:t>еңбек</a:t>
            </a:r>
            <a:r>
              <a:rPr lang="ru-RU" dirty="0" smtClean="0"/>
              <a:t> </a:t>
            </a:r>
            <a:r>
              <a:rPr lang="ru-RU" dirty="0" err="1" smtClean="0"/>
              <a:t>қабілеттілігін</a:t>
            </a:r>
            <a:r>
              <a:rPr lang="ru-RU" dirty="0" smtClean="0"/>
              <a:t> </a:t>
            </a:r>
            <a:r>
              <a:rPr lang="ru-RU" dirty="0" err="1" smtClean="0"/>
              <a:t>жоғалту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қауіпті</a:t>
            </a:r>
            <a:r>
              <a:rPr lang="ru-RU" dirty="0" smtClean="0"/>
              <a:t> </a:t>
            </a:r>
            <a:r>
              <a:rPr lang="ru-RU" dirty="0" err="1" smtClean="0"/>
              <a:t>өндірістік</a:t>
            </a:r>
            <a:r>
              <a:rPr lang="ru-RU" dirty="0" smtClean="0"/>
              <a:t> </a:t>
            </a:r>
            <a:r>
              <a:rPr lang="ru-RU" dirty="0" err="1" smtClean="0"/>
              <a:t>факторлармен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істейтін</a:t>
            </a:r>
            <a:r>
              <a:rPr lang="ru-RU" dirty="0" smtClean="0"/>
              <a:t> </a:t>
            </a:r>
            <a:r>
              <a:rPr lang="ru-RU" dirty="0" err="1" smtClean="0"/>
              <a:t>адамның</a:t>
            </a:r>
            <a:r>
              <a:rPr lang="ru-RU" dirty="0" smtClean="0"/>
              <a:t> </a:t>
            </a:r>
            <a:r>
              <a:rPr lang="ru-RU" dirty="0" err="1" smtClean="0"/>
              <a:t>жағдайы</a:t>
            </a:r>
            <a:r>
              <a:rPr lang="ru-RU" dirty="0" smtClean="0"/>
              <a:t> </a:t>
            </a:r>
            <a:r>
              <a:rPr lang="ru-RU" dirty="0" err="1" smtClean="0"/>
              <a:t>Қазақстан</a:t>
            </a:r>
            <a:r>
              <a:rPr lang="ru-RU" dirty="0" smtClean="0"/>
              <a:t> </a:t>
            </a:r>
            <a:r>
              <a:rPr lang="ru-RU" dirty="0" err="1" smtClean="0"/>
              <a:t>Республикасының</a:t>
            </a:r>
            <a:r>
              <a:rPr lang="ru-RU" dirty="0" smtClean="0"/>
              <a:t> </a:t>
            </a:r>
            <a:r>
              <a:rPr lang="ru-RU" dirty="0" err="1" smtClean="0"/>
              <a:t>заңнамасында</a:t>
            </a:r>
            <a:r>
              <a:rPr lang="ru-RU" dirty="0" smtClean="0"/>
              <a:t> </a:t>
            </a:r>
            <a:r>
              <a:rPr lang="ru-RU" dirty="0" err="1" smtClean="0"/>
              <a:t>өндірісте</a:t>
            </a:r>
            <a:r>
              <a:rPr lang="ru-RU" dirty="0" smtClean="0"/>
              <a:t> </a:t>
            </a:r>
            <a:r>
              <a:rPr lang="ru-RU" dirty="0" err="1" smtClean="0"/>
              <a:t>болған</a:t>
            </a:r>
            <a:r>
              <a:rPr lang="ru-RU" dirty="0" smtClean="0"/>
              <a:t> </a:t>
            </a:r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қарастырылады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90" y="4132385"/>
            <a:ext cx="2900097" cy="2390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24" y="4062047"/>
            <a:ext cx="3346206" cy="24611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367" y="3930162"/>
            <a:ext cx="4072771" cy="259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93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462" y="298939"/>
            <a:ext cx="10738338" cy="13917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/>
              <a:t>Барлық</a:t>
            </a:r>
            <a:r>
              <a:rPr lang="ru-RU" b="1" dirty="0" smtClean="0"/>
              <a:t> </a:t>
            </a:r>
            <a:r>
              <a:rPr lang="ru-RU" b="1" dirty="0" err="1" smtClean="0"/>
              <a:t>жарақаттар</a:t>
            </a:r>
            <a:r>
              <a:rPr lang="ru-RU" b="1" dirty="0" smtClean="0"/>
              <a:t> </a:t>
            </a:r>
            <a:r>
              <a:rPr lang="ru-RU" b="1" dirty="0" err="1" smtClean="0"/>
              <a:t>әлеуметтік</a:t>
            </a:r>
            <a:r>
              <a:rPr lang="ru-RU" b="1" dirty="0" smtClean="0"/>
              <a:t> </a:t>
            </a:r>
            <a:r>
              <a:rPr lang="ru-RU" b="1" dirty="0" err="1" smtClean="0"/>
              <a:t>маңыздылықтары</a:t>
            </a:r>
            <a:r>
              <a:rPr lang="ru-RU" b="1" dirty="0" smtClean="0"/>
              <a:t> </a:t>
            </a:r>
            <a:r>
              <a:rPr lang="ru-RU" b="1" dirty="0" err="1" smtClean="0"/>
              <a:t>бойынша</a:t>
            </a:r>
            <a:r>
              <a:rPr lang="ru-RU" b="1" dirty="0" smtClean="0"/>
              <a:t> </a:t>
            </a:r>
            <a:r>
              <a:rPr lang="ru-RU" b="1" dirty="0" err="1" smtClean="0"/>
              <a:t>өндірістік</a:t>
            </a:r>
            <a:r>
              <a:rPr lang="ru-RU" b="1" dirty="0" smtClean="0"/>
              <a:t> </a:t>
            </a:r>
            <a:r>
              <a:rPr lang="ru-RU" b="1" dirty="0" err="1" smtClean="0"/>
              <a:t>және</a:t>
            </a:r>
            <a:r>
              <a:rPr lang="ru-RU" b="1" dirty="0" smtClean="0"/>
              <a:t> </a:t>
            </a:r>
            <a:r>
              <a:rPr lang="ru-RU" b="1" dirty="0" err="1" smtClean="0"/>
              <a:t>өндірістік</a:t>
            </a:r>
            <a:r>
              <a:rPr lang="ru-RU" b="1" dirty="0" smtClean="0"/>
              <a:t> </a:t>
            </a:r>
            <a:r>
              <a:rPr lang="ru-RU" b="1" dirty="0" err="1" smtClean="0"/>
              <a:t>емес</a:t>
            </a:r>
            <a:r>
              <a:rPr lang="ru-RU" b="1" dirty="0" smtClean="0"/>
              <a:t> </a:t>
            </a:r>
            <a:r>
              <a:rPr lang="ru-RU" b="1" dirty="0" err="1" smtClean="0"/>
              <a:t>деп</a:t>
            </a:r>
            <a:r>
              <a:rPr lang="ru-RU" b="1" dirty="0" smtClean="0"/>
              <a:t> </a:t>
            </a:r>
            <a:r>
              <a:rPr lang="ru-RU" b="1" dirty="0" err="1" smtClean="0"/>
              <a:t>бөлуге</a:t>
            </a:r>
            <a:r>
              <a:rPr lang="ru-RU" b="1" dirty="0" smtClean="0"/>
              <a:t> </a:t>
            </a:r>
            <a:r>
              <a:rPr lang="ru-RU" b="1" dirty="0" err="1" smtClean="0"/>
              <a:t>болады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5462" y="2212060"/>
            <a:ext cx="5530361" cy="3968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484" y="1575350"/>
            <a:ext cx="2381250" cy="1790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940" y="3453973"/>
            <a:ext cx="4897316" cy="309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20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Жарақаттар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көзі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және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зақымдану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сипаты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бойынша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Механикалық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буын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шығу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сыну,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кесіп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алу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жаралап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соғып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алу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т.б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.); </a:t>
            </a:r>
          </a:p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Жылулық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күйік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тоңазу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); </a:t>
            </a:r>
          </a:p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Химиялық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химиялық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күйік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улану); </a:t>
            </a:r>
          </a:p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Электрлік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электрлік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күйік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және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белгілер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терінің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металлдануы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электроофтальмия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сал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ауруы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т.б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.); </a:t>
            </a:r>
          </a:p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Психикалық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шошыну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қорыққандық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жүйке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күйзелісі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); </a:t>
            </a:r>
          </a:p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Сәулелік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радиациялық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күйік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).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444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Жарақаттарды</a:t>
            </a:r>
            <a:r>
              <a:rPr lang="ru-RU" dirty="0" smtClean="0"/>
              <a:t> </a:t>
            </a:r>
            <a:r>
              <a:rPr lang="ru-RU" dirty="0" err="1" smtClean="0"/>
              <a:t>ауырлық</a:t>
            </a:r>
            <a:r>
              <a:rPr lang="ru-RU" dirty="0" smtClean="0"/>
              <a:t> </a:t>
            </a:r>
            <a:r>
              <a:rPr lang="ru-RU" dirty="0" err="1" smtClean="0"/>
              <a:t>дәрежесі</a:t>
            </a:r>
            <a:r>
              <a:rPr lang="ru-RU" dirty="0" smtClean="0"/>
              <a:t> </a:t>
            </a:r>
            <a:r>
              <a:rPr lang="ru-RU" dirty="0" err="1" smtClean="0"/>
              <a:t>жағынан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461" y="1441938"/>
            <a:ext cx="11016761" cy="47350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err="1" smtClean="0"/>
              <a:t>микрожарақаттар</a:t>
            </a:r>
            <a:r>
              <a:rPr lang="ru-RU" dirty="0" smtClean="0"/>
              <a:t> –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орнында</a:t>
            </a:r>
            <a:r>
              <a:rPr lang="ru-RU" dirty="0" smtClean="0"/>
              <a:t> </a:t>
            </a:r>
            <a:r>
              <a:rPr lang="ru-RU" dirty="0" err="1" smtClean="0"/>
              <a:t>тікелей</a:t>
            </a:r>
            <a:r>
              <a:rPr lang="ru-RU" dirty="0" smtClean="0"/>
              <a:t> </a:t>
            </a:r>
            <a:r>
              <a:rPr lang="ru-RU" dirty="0" err="1" smtClean="0"/>
              <a:t>жойылады</a:t>
            </a:r>
            <a:r>
              <a:rPr lang="ru-RU" dirty="0" smtClean="0"/>
              <a:t>. </a:t>
            </a:r>
            <a:r>
              <a:rPr lang="ru-RU" dirty="0" err="1" smtClean="0"/>
              <a:t>Еңбекке</a:t>
            </a:r>
            <a:r>
              <a:rPr lang="ru-RU" dirty="0" smtClean="0"/>
              <a:t> </a:t>
            </a:r>
            <a:r>
              <a:rPr lang="ru-RU" dirty="0" err="1" smtClean="0"/>
              <a:t>қабілеттілігін</a:t>
            </a:r>
            <a:r>
              <a:rPr lang="ru-RU" dirty="0" smtClean="0"/>
              <a:t> </a:t>
            </a:r>
            <a:r>
              <a:rPr lang="ru-RU" dirty="0" err="1" smtClean="0"/>
              <a:t>жоғалту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ауысымынан</a:t>
            </a:r>
            <a:r>
              <a:rPr lang="ru-RU" dirty="0" smtClean="0"/>
              <a:t> </a:t>
            </a:r>
            <a:r>
              <a:rPr lang="ru-RU" dirty="0" err="1" smtClean="0"/>
              <a:t>аспайды</a:t>
            </a:r>
            <a:r>
              <a:rPr lang="ru-RU" dirty="0" smtClean="0"/>
              <a:t>; </a:t>
            </a:r>
          </a:p>
          <a:p>
            <a:pPr algn="just"/>
            <a:r>
              <a:rPr lang="ru-RU" dirty="0" err="1" smtClean="0"/>
              <a:t>жеңілі</a:t>
            </a:r>
            <a:r>
              <a:rPr lang="ru-RU" dirty="0" smtClean="0"/>
              <a:t> –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емделудің</a:t>
            </a:r>
            <a:r>
              <a:rPr lang="ru-RU" dirty="0" smtClean="0"/>
              <a:t> </a:t>
            </a:r>
            <a:r>
              <a:rPr lang="ru-RU" dirty="0" err="1" smtClean="0"/>
              <a:t>толық</a:t>
            </a:r>
            <a:r>
              <a:rPr lang="ru-RU" dirty="0" smtClean="0"/>
              <a:t> </a:t>
            </a:r>
            <a:r>
              <a:rPr lang="ru-RU" dirty="0" err="1" smtClean="0"/>
              <a:t>қалыптасу</a:t>
            </a:r>
            <a:r>
              <a:rPr lang="ru-RU" dirty="0" smtClean="0"/>
              <a:t> </a:t>
            </a:r>
            <a:r>
              <a:rPr lang="ru-RU" dirty="0" err="1" smtClean="0"/>
              <a:t>процессінде</a:t>
            </a:r>
            <a:r>
              <a:rPr lang="ru-RU" dirty="0" smtClean="0"/>
              <a:t> </a:t>
            </a:r>
            <a:r>
              <a:rPr lang="ru-RU" dirty="0" err="1" smtClean="0"/>
              <a:t>еңбекке</a:t>
            </a:r>
            <a:r>
              <a:rPr lang="ru-RU" dirty="0" smtClean="0"/>
              <a:t> </a:t>
            </a:r>
            <a:r>
              <a:rPr lang="ru-RU" dirty="0" err="1" smtClean="0"/>
              <a:t>қабілеттілігін</a:t>
            </a:r>
            <a:r>
              <a:rPr lang="ru-RU" dirty="0" smtClean="0"/>
              <a:t> </a:t>
            </a:r>
            <a:r>
              <a:rPr lang="ru-RU" dirty="0" err="1" smtClean="0"/>
              <a:t>уақытша</a:t>
            </a:r>
            <a:r>
              <a:rPr lang="ru-RU" dirty="0" smtClean="0"/>
              <a:t> </a:t>
            </a:r>
            <a:r>
              <a:rPr lang="ru-RU" dirty="0" err="1" smtClean="0"/>
              <a:t>жоғалту</a:t>
            </a:r>
            <a:r>
              <a:rPr lang="ru-RU" dirty="0" smtClean="0"/>
              <a:t>; </a:t>
            </a:r>
          </a:p>
          <a:p>
            <a:pPr algn="just"/>
            <a:r>
              <a:rPr lang="ru-RU" dirty="0" err="1" smtClean="0"/>
              <a:t>ауыры</a:t>
            </a:r>
            <a:r>
              <a:rPr lang="ru-RU" dirty="0" smtClean="0"/>
              <a:t> – </a:t>
            </a:r>
            <a:r>
              <a:rPr lang="ru-RU" dirty="0" err="1" smtClean="0"/>
              <a:t>тұрақты</a:t>
            </a:r>
            <a:r>
              <a:rPr lang="ru-RU" dirty="0" smtClean="0"/>
              <a:t> </a:t>
            </a:r>
            <a:r>
              <a:rPr lang="ru-RU" dirty="0" err="1" smtClean="0"/>
              <a:t>түрде</a:t>
            </a:r>
            <a:r>
              <a:rPr lang="ru-RU" dirty="0" smtClean="0"/>
              <a:t> </a:t>
            </a:r>
            <a:r>
              <a:rPr lang="ru-RU" dirty="0" err="1" smtClean="0"/>
              <a:t>ішінара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еңбекке</a:t>
            </a:r>
            <a:r>
              <a:rPr lang="ru-RU" dirty="0" smtClean="0"/>
              <a:t> </a:t>
            </a:r>
            <a:r>
              <a:rPr lang="ru-RU" dirty="0" err="1" smtClean="0"/>
              <a:t>қабілеттілікті</a:t>
            </a:r>
            <a:r>
              <a:rPr lang="ru-RU" dirty="0" smtClean="0"/>
              <a:t> </a:t>
            </a:r>
            <a:r>
              <a:rPr lang="ru-RU" dirty="0" err="1" smtClean="0"/>
              <a:t>толық</a:t>
            </a:r>
            <a:r>
              <a:rPr lang="ru-RU" dirty="0" smtClean="0"/>
              <a:t> </a:t>
            </a:r>
            <a:r>
              <a:rPr lang="ru-RU" dirty="0" err="1" smtClean="0"/>
              <a:t>жоғалту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зардап</a:t>
            </a:r>
            <a:r>
              <a:rPr lang="ru-RU" dirty="0" smtClean="0"/>
              <a:t> </a:t>
            </a:r>
            <a:r>
              <a:rPr lang="ru-RU" dirty="0" err="1" smtClean="0"/>
              <a:t>шеккендерді</a:t>
            </a:r>
            <a:r>
              <a:rPr lang="ru-RU" dirty="0" smtClean="0"/>
              <a:t> </a:t>
            </a:r>
            <a:r>
              <a:rPr lang="ru-RU" dirty="0" err="1" smtClean="0"/>
              <a:t>мүгедектер</a:t>
            </a:r>
            <a:r>
              <a:rPr lang="ru-RU" dirty="0" smtClean="0"/>
              <a:t> </a:t>
            </a:r>
            <a:r>
              <a:rPr lang="ru-RU" dirty="0" err="1" smtClean="0"/>
              <a:t>қатарына</a:t>
            </a:r>
            <a:r>
              <a:rPr lang="ru-RU" dirty="0" smtClean="0"/>
              <a:t> </a:t>
            </a:r>
            <a:r>
              <a:rPr lang="ru-RU" dirty="0" err="1" smtClean="0"/>
              <a:t>қосу</a:t>
            </a:r>
            <a:r>
              <a:rPr lang="ru-RU" dirty="0" smtClean="0"/>
              <a:t> (</a:t>
            </a:r>
            <a:r>
              <a:rPr lang="ru-RU" dirty="0" err="1" smtClean="0"/>
              <a:t>өндірістегі</a:t>
            </a:r>
            <a:r>
              <a:rPr lang="ru-RU" dirty="0" smtClean="0"/>
              <a:t> </a:t>
            </a:r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оқиғалардың</a:t>
            </a:r>
            <a:r>
              <a:rPr lang="ru-RU" dirty="0" smtClean="0"/>
              <a:t> </a:t>
            </a:r>
            <a:r>
              <a:rPr lang="ru-RU" dirty="0" err="1" smtClean="0"/>
              <a:t>ауырлығын</a:t>
            </a:r>
            <a:r>
              <a:rPr lang="ru-RU" dirty="0" smtClean="0"/>
              <a:t> </a:t>
            </a:r>
            <a:r>
              <a:rPr lang="ru-RU" dirty="0" err="1" smtClean="0"/>
              <a:t>мекемелердегі</a:t>
            </a:r>
            <a:r>
              <a:rPr lang="ru-RU" dirty="0" smtClean="0"/>
              <a:t> </a:t>
            </a:r>
            <a:r>
              <a:rPr lang="ru-RU" dirty="0" err="1" smtClean="0"/>
              <a:t>дәрігерлер</a:t>
            </a:r>
            <a:r>
              <a:rPr lang="ru-RU" dirty="0" smtClean="0"/>
              <a:t> </a:t>
            </a:r>
            <a:r>
              <a:rPr lang="ru-RU" dirty="0" err="1" smtClean="0"/>
              <a:t>сызбаға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қарастырады</a:t>
            </a:r>
            <a:r>
              <a:rPr lang="ru-RU" dirty="0" smtClean="0"/>
              <a:t>.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ішінде</a:t>
            </a:r>
            <a:r>
              <a:rPr lang="ru-RU" dirty="0" smtClean="0"/>
              <a:t>: </a:t>
            </a:r>
            <a:r>
              <a:rPr lang="ru-RU" dirty="0" err="1" smtClean="0"/>
              <a:t>сүйек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бас </a:t>
            </a:r>
            <a:r>
              <a:rPr lang="ru-RU" dirty="0" err="1" smtClean="0"/>
              <a:t>сүйектің</a:t>
            </a:r>
            <a:r>
              <a:rPr lang="ru-RU" dirty="0" smtClean="0"/>
              <a:t>, </a:t>
            </a:r>
            <a:r>
              <a:rPr lang="ru-RU" dirty="0" err="1" smtClean="0"/>
              <a:t>жақтың</a:t>
            </a:r>
            <a:r>
              <a:rPr lang="ru-RU" dirty="0" smtClean="0"/>
              <a:t> </a:t>
            </a:r>
            <a:r>
              <a:rPr lang="ru-RU" dirty="0" err="1" smtClean="0"/>
              <a:t>сынуы</a:t>
            </a:r>
            <a:r>
              <a:rPr lang="ru-RU" dirty="0" smtClean="0"/>
              <a:t>, </a:t>
            </a:r>
            <a:r>
              <a:rPr lang="ru-RU" dirty="0" err="1" smtClean="0"/>
              <a:t>кеуде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құрсақ</a:t>
            </a:r>
            <a:r>
              <a:rPr lang="ru-RU" dirty="0" smtClean="0"/>
              <a:t> </a:t>
            </a:r>
            <a:r>
              <a:rPr lang="ru-RU" dirty="0" err="1" smtClean="0"/>
              <a:t>қуысының</a:t>
            </a:r>
            <a:r>
              <a:rPr lang="ru-RU" dirty="0" smtClean="0"/>
              <a:t> </a:t>
            </a:r>
            <a:r>
              <a:rPr lang="ru-RU" dirty="0" err="1" smtClean="0"/>
              <a:t>зақымдануы</a:t>
            </a:r>
            <a:r>
              <a:rPr lang="ru-RU" dirty="0" smtClean="0"/>
              <a:t>, </a:t>
            </a:r>
            <a:r>
              <a:rPr lang="ru-RU" dirty="0" err="1" smtClean="0"/>
              <a:t>омыртқа</a:t>
            </a:r>
            <a:r>
              <a:rPr lang="ru-RU" dirty="0" smtClean="0"/>
              <a:t> </a:t>
            </a:r>
            <a:r>
              <a:rPr lang="ru-RU" dirty="0" err="1" smtClean="0"/>
              <a:t>буынының</a:t>
            </a:r>
            <a:r>
              <a:rPr lang="ru-RU" dirty="0" smtClean="0"/>
              <a:t> </a:t>
            </a:r>
            <a:r>
              <a:rPr lang="ru-RU" dirty="0" err="1" smtClean="0"/>
              <a:t>шығуы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 smtClean="0"/>
              <a:t>.); </a:t>
            </a:r>
          </a:p>
          <a:p>
            <a:pPr algn="just"/>
            <a:r>
              <a:rPr lang="ru-RU" dirty="0" err="1" smtClean="0"/>
              <a:t>өлімге</a:t>
            </a:r>
            <a:r>
              <a:rPr lang="ru-RU" dirty="0" smtClean="0"/>
              <a:t> </a:t>
            </a:r>
            <a:r>
              <a:rPr lang="ru-RU" dirty="0" err="1" smtClean="0"/>
              <a:t>алып</a:t>
            </a:r>
            <a:r>
              <a:rPr lang="ru-RU" dirty="0" smtClean="0"/>
              <a:t> </a:t>
            </a:r>
            <a:r>
              <a:rPr lang="ru-RU" dirty="0" err="1" smtClean="0"/>
              <a:t>келетін</a:t>
            </a:r>
            <a:r>
              <a:rPr lang="ru-RU" dirty="0" smtClean="0"/>
              <a:t> –  </a:t>
            </a:r>
            <a:r>
              <a:rPr lang="ru-RU" dirty="0" err="1" smtClean="0"/>
              <a:t>оқиға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оқиғадан</a:t>
            </a:r>
            <a:r>
              <a:rPr lang="ru-RU" dirty="0" smtClean="0"/>
              <a:t> </a:t>
            </a:r>
            <a:r>
              <a:rPr lang="ru-RU" dirty="0" err="1" smtClean="0"/>
              <a:t>кейін</a:t>
            </a:r>
            <a:r>
              <a:rPr lang="ru-RU" dirty="0" smtClean="0"/>
              <a:t> </a:t>
            </a:r>
            <a:r>
              <a:rPr lang="ru-RU" dirty="0" err="1" smtClean="0"/>
              <a:t>қандайда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уақыт</a:t>
            </a:r>
            <a:r>
              <a:rPr lang="ru-RU" dirty="0" smtClean="0"/>
              <a:t> </a:t>
            </a:r>
            <a:r>
              <a:rPr lang="ru-RU" dirty="0" err="1" smtClean="0"/>
              <a:t>аралығында</a:t>
            </a:r>
            <a:r>
              <a:rPr lang="ru-RU" dirty="0" smtClean="0"/>
              <a:t>, 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емдеу</a:t>
            </a:r>
            <a:r>
              <a:rPr lang="ru-RU" dirty="0" smtClean="0"/>
              <a:t> </a:t>
            </a:r>
            <a:r>
              <a:rPr lang="ru-RU" dirty="0" err="1" smtClean="0"/>
              <a:t>процессі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зиян</a:t>
            </a:r>
            <a:r>
              <a:rPr lang="ru-RU" dirty="0" smtClean="0"/>
              <a:t> </a:t>
            </a:r>
            <a:r>
              <a:rPr lang="ru-RU" dirty="0" err="1" smtClean="0"/>
              <a:t>шеккенді</a:t>
            </a:r>
            <a:r>
              <a:rPr lang="ru-RU" dirty="0" smtClean="0"/>
              <a:t> </a:t>
            </a:r>
            <a:r>
              <a:rPr lang="ru-RU" dirty="0" err="1" smtClean="0"/>
              <a:t>өлімге</a:t>
            </a:r>
            <a:r>
              <a:rPr lang="ru-RU" dirty="0" smtClean="0"/>
              <a:t> </a:t>
            </a:r>
            <a:r>
              <a:rPr lang="ru-RU" dirty="0" err="1" smtClean="0"/>
              <a:t>алып</a:t>
            </a:r>
            <a:r>
              <a:rPr lang="ru-RU" dirty="0" smtClean="0"/>
              <a:t> </a:t>
            </a:r>
            <a:r>
              <a:rPr lang="ru-RU" dirty="0" err="1" smtClean="0"/>
              <a:t>келуі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31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07831"/>
            <a:ext cx="10515600" cy="506913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Локализация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көз</a:t>
            </a:r>
            <a:r>
              <a:rPr lang="ru-RU" dirty="0" smtClean="0"/>
              <a:t>, </a:t>
            </a:r>
            <a:r>
              <a:rPr lang="ru-RU" dirty="0" err="1" smtClean="0"/>
              <a:t>аяқ</a:t>
            </a:r>
            <a:r>
              <a:rPr lang="ru-RU" dirty="0" smtClean="0"/>
              <a:t>, бас (</a:t>
            </a:r>
            <a:r>
              <a:rPr lang="ru-RU" dirty="0" err="1" smtClean="0"/>
              <a:t>көзден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), </a:t>
            </a:r>
          </a:p>
          <a:p>
            <a:r>
              <a:rPr lang="ru-RU" dirty="0" err="1" smtClean="0"/>
              <a:t>дене</a:t>
            </a:r>
            <a:r>
              <a:rPr lang="ru-RU" dirty="0" smtClean="0"/>
              <a:t>, </a:t>
            </a:r>
            <a:r>
              <a:rPr lang="ru-RU" dirty="0" err="1" smtClean="0"/>
              <a:t>қол</a:t>
            </a:r>
            <a:r>
              <a:rPr lang="ru-RU" dirty="0" smtClean="0"/>
              <a:t> </a:t>
            </a:r>
            <a:r>
              <a:rPr lang="ru-RU" dirty="0" err="1" smtClean="0"/>
              <a:t>саусақтары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Қол</a:t>
            </a:r>
            <a:r>
              <a:rPr lang="ru-RU" dirty="0" smtClean="0"/>
              <a:t> (</a:t>
            </a:r>
            <a:r>
              <a:rPr lang="ru-RU" dirty="0" err="1" smtClean="0"/>
              <a:t>қол</a:t>
            </a:r>
            <a:r>
              <a:rPr lang="ru-RU" dirty="0" smtClean="0"/>
              <a:t> </a:t>
            </a:r>
            <a:r>
              <a:rPr lang="ru-RU" dirty="0" err="1" smtClean="0"/>
              <a:t>саусақтарынан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) </a:t>
            </a:r>
          </a:p>
          <a:p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тағыда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 </a:t>
            </a:r>
            <a:r>
              <a:rPr lang="ru-RU" dirty="0" err="1" smtClean="0"/>
              <a:t>жарақаттар</a:t>
            </a:r>
            <a:r>
              <a:rPr lang="ru-RU" dirty="0" smtClean="0"/>
              <a:t> </a:t>
            </a:r>
            <a:r>
              <a:rPr lang="ru-RU" dirty="0" err="1" smtClean="0"/>
              <a:t>түрін</a:t>
            </a:r>
            <a:r>
              <a:rPr lang="ru-RU" dirty="0" smtClean="0"/>
              <a:t> </a:t>
            </a:r>
            <a:r>
              <a:rPr lang="ru-RU" dirty="0" err="1" smtClean="0"/>
              <a:t>ажыратады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sp>
        <p:nvSpPr>
          <p:cNvPr id="5" name="AutoShape 4" descr="Бытовая травма: виды, оказание первой помощи с последующей реабилитацией и  восстановлением в Москве при бытовых травма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736" y="4186602"/>
            <a:ext cx="2374252" cy="1876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992" y="4211880"/>
            <a:ext cx="2619375" cy="18764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923" y="4211880"/>
            <a:ext cx="2733675" cy="18258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76" y="4223967"/>
            <a:ext cx="2547548" cy="18522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2600" y="1512277"/>
            <a:ext cx="2622672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4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Жарақаттанудың</a:t>
            </a:r>
            <a:r>
              <a:rPr lang="ru-RU" dirty="0" smtClean="0"/>
              <a:t> 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 smtClean="0"/>
              <a:t>себептері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5223"/>
            <a:ext cx="10515600" cy="4831740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оқиғалардың</a:t>
            </a:r>
            <a:r>
              <a:rPr lang="ru-RU" dirty="0" smtClean="0"/>
              <a:t> </a:t>
            </a:r>
            <a:r>
              <a:rPr lang="ru-RU" dirty="0" err="1" smtClean="0"/>
              <a:t>себептері-қауіпті</a:t>
            </a:r>
            <a:r>
              <a:rPr lang="ru-RU" dirty="0" smtClean="0"/>
              <a:t> </a:t>
            </a:r>
            <a:r>
              <a:rPr lang="ru-RU" dirty="0" err="1" smtClean="0"/>
              <a:t>өндірістік</a:t>
            </a:r>
            <a:r>
              <a:rPr lang="ru-RU" dirty="0" smtClean="0"/>
              <a:t> </a:t>
            </a:r>
            <a:r>
              <a:rPr lang="ru-RU" dirty="0" err="1" smtClean="0"/>
              <a:t>факторлардың</a:t>
            </a:r>
            <a:r>
              <a:rPr lang="ru-RU" dirty="0" smtClean="0"/>
              <a:t>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 smtClean="0"/>
              <a:t>болуына</a:t>
            </a:r>
            <a:r>
              <a:rPr lang="ru-RU" dirty="0" smtClean="0"/>
              <a:t> </a:t>
            </a:r>
            <a:r>
              <a:rPr lang="ru-RU" dirty="0" err="1" smtClean="0"/>
              <a:t>әкелетін</a:t>
            </a:r>
            <a:r>
              <a:rPr lang="ru-RU" dirty="0" smtClean="0"/>
              <a:t> </a:t>
            </a:r>
            <a:r>
              <a:rPr lang="ru-RU" dirty="0" err="1" smtClean="0"/>
              <a:t>шарттардың</a:t>
            </a:r>
            <a:r>
              <a:rPr lang="ru-RU" dirty="0" smtClean="0"/>
              <a:t> </a:t>
            </a:r>
            <a:r>
              <a:rPr lang="ru-RU" dirty="0" err="1" smtClean="0"/>
              <a:t>жиынтығы.Жарақаттанудың</a:t>
            </a:r>
            <a:r>
              <a:rPr lang="ru-RU" dirty="0" smtClean="0"/>
              <a:t> 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 smtClean="0"/>
              <a:t>себептерін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топтарға</a:t>
            </a:r>
            <a:r>
              <a:rPr lang="ru-RU" dirty="0" smtClean="0"/>
              <a:t> </a:t>
            </a:r>
            <a:r>
              <a:rPr lang="ru-RU" dirty="0" err="1" smtClean="0"/>
              <a:t>бөлуге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Ұйымдық</a:t>
            </a:r>
            <a:r>
              <a:rPr lang="ru-RU" dirty="0" smtClean="0"/>
              <a:t> </a:t>
            </a:r>
            <a:r>
              <a:rPr lang="ru-RU" dirty="0" err="1" smtClean="0"/>
              <a:t>себептер:жұмысты</a:t>
            </a:r>
            <a:r>
              <a:rPr lang="ru-RU" dirty="0" smtClean="0"/>
              <a:t> </a:t>
            </a:r>
            <a:r>
              <a:rPr lang="ru-RU" dirty="0" err="1" smtClean="0"/>
              <a:t>ұйымдастырудың</a:t>
            </a:r>
            <a:r>
              <a:rPr lang="ru-RU" dirty="0" smtClean="0"/>
              <a:t> </a:t>
            </a:r>
            <a:r>
              <a:rPr lang="ru-RU" dirty="0" err="1" smtClean="0"/>
              <a:t>жеткіліксіздігі</a:t>
            </a:r>
            <a:r>
              <a:rPr lang="ru-RU" dirty="0" smtClean="0"/>
              <a:t>,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орындарын</a:t>
            </a:r>
            <a:r>
              <a:rPr lang="ru-RU" dirty="0" smtClean="0"/>
              <a:t> </a:t>
            </a:r>
            <a:r>
              <a:rPr lang="ru-RU" dirty="0" err="1" smtClean="0"/>
              <a:t>ұйымдастырудағы</a:t>
            </a:r>
            <a:r>
              <a:rPr lang="ru-RU" dirty="0" smtClean="0"/>
              <a:t> </a:t>
            </a:r>
            <a:r>
              <a:rPr lang="ru-RU" dirty="0" err="1" smtClean="0"/>
              <a:t>кемшіліктер</a:t>
            </a:r>
            <a:r>
              <a:rPr lang="ru-RU" dirty="0" smtClean="0"/>
              <a:t>  ;</a:t>
            </a:r>
            <a:r>
              <a:rPr lang="ru-RU" dirty="0" err="1" smtClean="0"/>
              <a:t>қызметкерлерді</a:t>
            </a:r>
            <a:r>
              <a:rPr lang="ru-RU" dirty="0" smtClean="0"/>
              <a:t>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қорғау</a:t>
            </a:r>
            <a:r>
              <a:rPr lang="ru-RU" dirty="0" smtClean="0"/>
              <a:t> </a:t>
            </a:r>
            <a:r>
              <a:rPr lang="ru-RU" dirty="0" err="1" smtClean="0"/>
              <a:t>құралдарымен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етпеу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  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 smtClean="0"/>
              <a:t>себептер:конструктивтік</a:t>
            </a:r>
            <a:r>
              <a:rPr lang="ru-RU" dirty="0" smtClean="0"/>
              <a:t> </a:t>
            </a:r>
            <a:r>
              <a:rPr lang="ru-RU" dirty="0" err="1" smtClean="0"/>
              <a:t>кемшіліктер</a:t>
            </a:r>
            <a:r>
              <a:rPr lang="ru-RU" dirty="0" smtClean="0"/>
              <a:t>, </a:t>
            </a:r>
            <a:r>
              <a:rPr lang="ru-RU" dirty="0" err="1" smtClean="0"/>
              <a:t>кемеліне</a:t>
            </a:r>
            <a:r>
              <a:rPr lang="ru-RU" dirty="0" smtClean="0"/>
              <a:t> </a:t>
            </a:r>
            <a:r>
              <a:rPr lang="ru-RU" dirty="0" err="1" smtClean="0"/>
              <a:t>жетпегендік,машиналардың</a:t>
            </a:r>
            <a:r>
              <a:rPr lang="ru-RU" dirty="0" smtClean="0"/>
              <a:t>, </a:t>
            </a:r>
            <a:r>
              <a:rPr lang="ru-RU" dirty="0" err="1" smtClean="0"/>
              <a:t>тетіктердің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жабдықтың</a:t>
            </a:r>
            <a:r>
              <a:rPr lang="ru-RU" dirty="0" smtClean="0"/>
              <a:t> </a:t>
            </a:r>
            <a:r>
              <a:rPr lang="ru-RU" dirty="0" err="1" smtClean="0"/>
              <a:t>жеткіліксіз</a:t>
            </a:r>
            <a:r>
              <a:rPr lang="ru-RU" dirty="0" smtClean="0"/>
              <a:t> </a:t>
            </a:r>
            <a:r>
              <a:rPr lang="ru-RU" dirty="0" err="1" smtClean="0"/>
              <a:t>сенімділігі</a:t>
            </a:r>
            <a:r>
              <a:rPr lang="ru-RU" dirty="0" smtClean="0"/>
              <a:t>(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көлік</a:t>
            </a:r>
            <a:r>
              <a:rPr lang="ru-RU" dirty="0" smtClean="0"/>
              <a:t> </a:t>
            </a:r>
            <a:r>
              <a:rPr lang="ru-RU" dirty="0" err="1" smtClean="0"/>
              <a:t>құралды</a:t>
            </a:r>
            <a:r>
              <a:rPr lang="ru-RU" dirty="0" smtClean="0"/>
              <a:t> </a:t>
            </a:r>
            <a:r>
              <a:rPr lang="ru-RU" dirty="0" err="1" smtClean="0"/>
              <a:t>кабинадан</a:t>
            </a:r>
            <a:r>
              <a:rPr lang="ru-RU" dirty="0" smtClean="0"/>
              <a:t> </a:t>
            </a:r>
            <a:r>
              <a:rPr lang="ru-RU" dirty="0" err="1" smtClean="0"/>
              <a:t>жаман</a:t>
            </a:r>
            <a:r>
              <a:rPr lang="ru-RU" dirty="0" smtClean="0"/>
              <a:t> </a:t>
            </a:r>
            <a:r>
              <a:rPr lang="ru-RU" dirty="0" err="1" smtClean="0"/>
              <a:t>шолу</a:t>
            </a:r>
            <a:r>
              <a:rPr lang="ru-RU" dirty="0" smtClean="0"/>
              <a:t>);</a:t>
            </a:r>
            <a:r>
              <a:rPr lang="ru-RU" dirty="0" err="1" smtClean="0"/>
              <a:t>нашар</a:t>
            </a:r>
            <a:r>
              <a:rPr lang="ru-RU" dirty="0" smtClean="0"/>
              <a:t> </a:t>
            </a:r>
            <a:r>
              <a:rPr lang="ru-RU" dirty="0" err="1" smtClean="0"/>
              <a:t>көріну</a:t>
            </a:r>
            <a:r>
              <a:rPr lang="ru-RU" dirty="0" smtClean="0"/>
              <a:t> </a:t>
            </a:r>
            <a:r>
              <a:rPr lang="ru-RU" dirty="0" err="1" smtClean="0"/>
              <a:t>жағдайында</a:t>
            </a:r>
            <a:r>
              <a:rPr lang="ru-RU" dirty="0" smtClean="0"/>
              <a:t>  автомобиль </a:t>
            </a:r>
            <a:r>
              <a:rPr lang="ru-RU" dirty="0" err="1" smtClean="0"/>
              <a:t>жарығының</a:t>
            </a:r>
            <a:r>
              <a:rPr lang="ru-RU" dirty="0" smtClean="0"/>
              <a:t> </a:t>
            </a:r>
            <a:r>
              <a:rPr lang="ru-RU" dirty="0" err="1" smtClean="0"/>
              <a:t>әлсіздігі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т.с.с.;</a:t>
            </a:r>
            <a:r>
              <a:rPr lang="ru-RU" dirty="0" err="1" smtClean="0"/>
              <a:t>технологиялық</a:t>
            </a:r>
            <a:r>
              <a:rPr lang="ru-RU" dirty="0" smtClean="0"/>
              <a:t> </a:t>
            </a:r>
            <a:r>
              <a:rPr lang="ru-RU" dirty="0" err="1" smtClean="0"/>
              <a:t>процесстің</a:t>
            </a:r>
            <a:r>
              <a:rPr lang="ru-RU" dirty="0" smtClean="0"/>
              <a:t> </a:t>
            </a:r>
            <a:r>
              <a:rPr lang="ru-RU" dirty="0" err="1" smtClean="0"/>
              <a:t>кемеліне</a:t>
            </a:r>
            <a:r>
              <a:rPr lang="ru-RU" dirty="0" smtClean="0"/>
              <a:t> </a:t>
            </a:r>
            <a:r>
              <a:rPr lang="ru-RU" dirty="0" err="1" smtClean="0"/>
              <a:t>жетпегендігі</a:t>
            </a:r>
            <a:r>
              <a:rPr lang="ru-RU" dirty="0" smtClean="0"/>
              <a:t>( </a:t>
            </a:r>
            <a:r>
              <a:rPr lang="ru-RU" dirty="0" err="1" smtClean="0"/>
              <a:t>технологиялық</a:t>
            </a:r>
            <a:r>
              <a:rPr lang="ru-RU" dirty="0" smtClean="0"/>
              <a:t> </a:t>
            </a:r>
            <a:r>
              <a:rPr lang="ru-RU" dirty="0" err="1" smtClean="0"/>
              <a:t>процесстің</a:t>
            </a:r>
            <a:r>
              <a:rPr lang="ru-RU" dirty="0" smtClean="0"/>
              <a:t> </a:t>
            </a:r>
            <a:r>
              <a:rPr lang="ru-RU" dirty="0" err="1" smtClean="0"/>
              <a:t>ауытқулары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сигнализациялардың</a:t>
            </a:r>
            <a:r>
              <a:rPr lang="ru-RU" dirty="0" smtClean="0"/>
              <a:t> </a:t>
            </a:r>
            <a:r>
              <a:rPr lang="ru-RU" dirty="0" err="1" smtClean="0"/>
              <a:t>жоқтығы</a:t>
            </a:r>
            <a:r>
              <a:rPr lang="ru-RU" dirty="0" smtClean="0"/>
              <a:t>)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  </a:t>
            </a:r>
            <a:r>
              <a:rPr lang="ru-RU" dirty="0" err="1" smtClean="0"/>
              <a:t>Ұйымдық-техникалық</a:t>
            </a:r>
            <a:r>
              <a:rPr lang="ru-RU" dirty="0" smtClean="0"/>
              <a:t> </a:t>
            </a:r>
            <a:r>
              <a:rPr lang="ru-RU" dirty="0" err="1" smtClean="0"/>
              <a:t>себептер:ақауы</a:t>
            </a:r>
            <a:r>
              <a:rPr lang="ru-RU" dirty="0" smtClean="0"/>
              <a:t> бар </a:t>
            </a:r>
            <a:r>
              <a:rPr lang="ru-RU" dirty="0" err="1" smtClean="0"/>
              <a:t>машиналарды</a:t>
            </a:r>
            <a:r>
              <a:rPr lang="ru-RU" dirty="0" smtClean="0"/>
              <a:t>, </a:t>
            </a:r>
            <a:r>
              <a:rPr lang="ru-RU" dirty="0" err="1" smtClean="0"/>
              <a:t>жабдықтарды</a:t>
            </a:r>
            <a:r>
              <a:rPr lang="ru-RU" dirty="0" smtClean="0"/>
              <a:t>, </a:t>
            </a:r>
            <a:r>
              <a:rPr lang="ru-RU" dirty="0" err="1" smtClean="0"/>
              <a:t>тетіктерді</a:t>
            </a:r>
            <a:r>
              <a:rPr lang="ru-RU" dirty="0" smtClean="0"/>
              <a:t> </a:t>
            </a:r>
            <a:r>
              <a:rPr lang="ru-RU" dirty="0" err="1" smtClean="0"/>
              <a:t>пайдалану;ғимараттардың,құрылыстардың,аумақтардың</a:t>
            </a:r>
            <a:r>
              <a:rPr lang="ru-RU" dirty="0" smtClean="0"/>
              <a:t> </a:t>
            </a:r>
            <a:r>
              <a:rPr lang="ru-RU" dirty="0" err="1" smtClean="0"/>
              <a:t>қанағаттанарлықсыз</a:t>
            </a:r>
            <a:r>
              <a:rPr lang="ru-RU" dirty="0" smtClean="0"/>
              <a:t> 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 smtClean="0"/>
              <a:t>күйі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 </a:t>
            </a:r>
            <a:r>
              <a:rPr lang="ru-RU" dirty="0" err="1" smtClean="0"/>
              <a:t>Санитарлы-гигиеналық</a:t>
            </a:r>
            <a:r>
              <a:rPr lang="ru-RU" dirty="0" smtClean="0"/>
              <a:t> </a:t>
            </a:r>
            <a:r>
              <a:rPr lang="ru-RU" dirty="0" err="1" smtClean="0"/>
              <a:t>себептер-еңбек</a:t>
            </a:r>
            <a:r>
              <a:rPr lang="ru-RU" dirty="0" smtClean="0"/>
              <a:t> </a:t>
            </a:r>
            <a:r>
              <a:rPr lang="ru-RU" dirty="0" err="1" smtClean="0"/>
              <a:t>гигиенасы,санитарлық</a:t>
            </a:r>
            <a:r>
              <a:rPr lang="ru-RU" dirty="0" smtClean="0"/>
              <a:t> </a:t>
            </a:r>
            <a:r>
              <a:rPr lang="ru-RU" dirty="0" err="1" smtClean="0"/>
              <a:t>нормалар</a:t>
            </a:r>
            <a:r>
              <a:rPr lang="ru-RU" dirty="0" smtClean="0"/>
              <a:t> мен </a:t>
            </a:r>
            <a:r>
              <a:rPr lang="ru-RU" dirty="0" err="1" smtClean="0"/>
              <a:t>ережелердің</a:t>
            </a:r>
            <a:r>
              <a:rPr lang="ru-RU" dirty="0" smtClean="0"/>
              <a:t> </a:t>
            </a:r>
            <a:r>
              <a:rPr lang="ru-RU" dirty="0" err="1" smtClean="0"/>
              <a:t>бұзылу</a:t>
            </a:r>
            <a:r>
              <a:rPr lang="ru-RU" dirty="0" smtClean="0"/>
              <a:t> </a:t>
            </a:r>
            <a:r>
              <a:rPr lang="ru-RU" dirty="0" err="1" smtClean="0"/>
              <a:t>нәтижесі.Бұл</a:t>
            </a:r>
            <a:r>
              <a:rPr lang="ru-RU" dirty="0" smtClean="0"/>
              <a:t> </a:t>
            </a:r>
            <a:r>
              <a:rPr lang="ru-RU" dirty="0" err="1" smtClean="0"/>
              <a:t>топқа</a:t>
            </a:r>
            <a:r>
              <a:rPr lang="ru-RU" dirty="0" smtClean="0"/>
              <a:t> </a:t>
            </a:r>
            <a:r>
              <a:rPr lang="ru-RU" dirty="0" err="1" smtClean="0"/>
              <a:t>кіреді:демалу</a:t>
            </a:r>
            <a:r>
              <a:rPr lang="ru-RU" dirty="0" smtClean="0"/>
              <a:t> мен </a:t>
            </a:r>
            <a:r>
              <a:rPr lang="ru-RU" dirty="0" err="1" smtClean="0"/>
              <a:t>еңбек</a:t>
            </a:r>
            <a:r>
              <a:rPr lang="ru-RU" dirty="0" smtClean="0"/>
              <a:t> </a:t>
            </a:r>
            <a:r>
              <a:rPr lang="ru-RU" dirty="0" err="1" smtClean="0"/>
              <a:t>тәртіптерін</a:t>
            </a:r>
            <a:r>
              <a:rPr lang="ru-RU" dirty="0" smtClean="0"/>
              <a:t> </a:t>
            </a:r>
            <a:r>
              <a:rPr lang="ru-RU" dirty="0" err="1" smtClean="0"/>
              <a:t>бұзу,жұмыс</a:t>
            </a:r>
            <a:r>
              <a:rPr lang="ru-RU" dirty="0" smtClean="0"/>
              <a:t> </a:t>
            </a:r>
            <a:r>
              <a:rPr lang="ru-RU" dirty="0" err="1" smtClean="0"/>
              <a:t>орындарының</a:t>
            </a:r>
            <a:r>
              <a:rPr lang="ru-RU" dirty="0" smtClean="0"/>
              <a:t> </a:t>
            </a:r>
            <a:r>
              <a:rPr lang="ru-RU" dirty="0" err="1" smtClean="0"/>
              <a:t>жеткіліксіз</a:t>
            </a:r>
            <a:r>
              <a:rPr lang="ru-RU" dirty="0" smtClean="0"/>
              <a:t> </a:t>
            </a:r>
            <a:r>
              <a:rPr lang="ru-RU" dirty="0" err="1" smtClean="0"/>
              <a:t>жарықтануы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 Жеке </a:t>
            </a:r>
            <a:r>
              <a:rPr lang="ru-RU" dirty="0" err="1" smtClean="0"/>
              <a:t>себептер</a:t>
            </a:r>
            <a:r>
              <a:rPr lang="ru-RU" dirty="0" smtClean="0"/>
              <a:t> - </a:t>
            </a:r>
            <a:r>
              <a:rPr lang="ru-RU" dirty="0" err="1" smtClean="0"/>
              <a:t>қызметкерлердің</a:t>
            </a:r>
            <a:r>
              <a:rPr lang="ru-RU" dirty="0" smtClean="0"/>
              <a:t> </a:t>
            </a:r>
            <a:r>
              <a:rPr lang="ru-RU" dirty="0" err="1" smtClean="0"/>
              <a:t>қауіпсіздік</a:t>
            </a:r>
            <a:r>
              <a:rPr lang="ru-RU" dirty="0" smtClean="0"/>
              <a:t> </a:t>
            </a:r>
            <a:r>
              <a:rPr lang="ru-RU" dirty="0" err="1" smtClean="0"/>
              <a:t>ережелерін</a:t>
            </a:r>
            <a:r>
              <a:rPr lang="ru-RU" dirty="0" smtClean="0"/>
              <a:t> </a:t>
            </a:r>
            <a:r>
              <a:rPr lang="ru-RU" dirty="0" err="1" smtClean="0"/>
              <a:t>орындамағандығымен</a:t>
            </a:r>
            <a:r>
              <a:rPr lang="ru-RU" dirty="0" smtClean="0"/>
              <a:t> </a:t>
            </a:r>
            <a:r>
              <a:rPr lang="ru-RU" dirty="0" err="1" smtClean="0"/>
              <a:t>байланысты,мысалы</a:t>
            </a:r>
            <a:r>
              <a:rPr lang="ru-RU" dirty="0" smtClean="0"/>
              <a:t>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қорғау</a:t>
            </a:r>
            <a:r>
              <a:rPr lang="ru-RU" dirty="0" smtClean="0"/>
              <a:t> </a:t>
            </a:r>
            <a:r>
              <a:rPr lang="ru-RU" dirty="0" err="1" smtClean="0"/>
              <a:t>құралдарын</a:t>
            </a:r>
            <a:r>
              <a:rPr lang="ru-RU" dirty="0" smtClean="0"/>
              <a:t> </a:t>
            </a:r>
            <a:r>
              <a:rPr lang="ru-RU" dirty="0" err="1" smtClean="0"/>
              <a:t>қолданбау,жол</a:t>
            </a:r>
            <a:r>
              <a:rPr lang="ru-RU" dirty="0" smtClean="0"/>
              <a:t> </a:t>
            </a:r>
            <a:r>
              <a:rPr lang="ru-RU" dirty="0" err="1" smtClean="0"/>
              <a:t>жүру</a:t>
            </a:r>
            <a:r>
              <a:rPr lang="ru-RU" dirty="0" smtClean="0"/>
              <a:t> </a:t>
            </a:r>
            <a:r>
              <a:rPr lang="ru-RU" dirty="0" err="1" smtClean="0"/>
              <a:t>ережелерін,еңбек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өндірістік</a:t>
            </a:r>
            <a:r>
              <a:rPr lang="ru-RU" dirty="0" smtClean="0"/>
              <a:t> </a:t>
            </a:r>
            <a:r>
              <a:rPr lang="ru-RU" dirty="0" err="1" smtClean="0"/>
              <a:t>тәртіпті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т.с.с</a:t>
            </a:r>
            <a:r>
              <a:rPr lang="ru-RU" dirty="0" smtClean="0"/>
              <a:t>. </a:t>
            </a:r>
            <a:r>
              <a:rPr lang="ru-RU" dirty="0" err="1" smtClean="0"/>
              <a:t>бұзуы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 </a:t>
            </a:r>
            <a:r>
              <a:rPr lang="ru-RU" dirty="0" err="1" smtClean="0"/>
              <a:t>Басқа</a:t>
            </a:r>
            <a:r>
              <a:rPr lang="ru-RU" dirty="0" smtClean="0"/>
              <a:t> </a:t>
            </a:r>
            <a:r>
              <a:rPr lang="ru-RU" dirty="0" err="1" smtClean="0"/>
              <a:t>себептер-жоғарыда</a:t>
            </a:r>
            <a:r>
              <a:rPr lang="ru-RU" dirty="0" smtClean="0"/>
              <a:t> </a:t>
            </a:r>
            <a:r>
              <a:rPr lang="ru-RU" dirty="0" err="1" smtClean="0"/>
              <a:t>айтылған</a:t>
            </a:r>
            <a:r>
              <a:rPr lang="ru-RU" dirty="0" smtClean="0"/>
              <a:t> </a:t>
            </a:r>
            <a:r>
              <a:rPr lang="ru-RU" dirty="0" err="1" smtClean="0"/>
              <a:t>топтарға</a:t>
            </a:r>
            <a:r>
              <a:rPr lang="ru-RU" dirty="0" smtClean="0"/>
              <a:t> </a:t>
            </a:r>
            <a:r>
              <a:rPr lang="ru-RU" dirty="0" err="1" smtClean="0"/>
              <a:t>кірмеген</a:t>
            </a:r>
            <a:r>
              <a:rPr lang="ru-RU" dirty="0" smtClean="0"/>
              <a:t> </a:t>
            </a:r>
            <a:r>
              <a:rPr lang="ru-RU" dirty="0" err="1" smtClean="0"/>
              <a:t>себептер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225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446" y="712177"/>
            <a:ext cx="11245362" cy="5785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Жазатайым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оқиғалардың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себеп-салдарының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үш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топтан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тұратын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психологиялық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классификациясы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болады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</a:p>
          <a:p>
            <a:pPr algn="just"/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іс-әрекеттің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модификациялы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бөлімінің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бұзылуы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адамның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қауіпсіздік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ережелерін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орындауды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қаламауы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); </a:t>
            </a:r>
          </a:p>
          <a:p>
            <a:pPr algn="just"/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іс-әрекеттің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тұспалдау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бөлімінің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(ориентировочной)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бұзылуы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(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қауіпсіздікережелерін,еңбекті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қорғау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ережелерін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білмеу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және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қауіпті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жұмыстарды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орындау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әдістерін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білмеу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); </a:t>
            </a:r>
          </a:p>
          <a:p>
            <a:pPr algn="just"/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іс-әрекеттің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орындаушылық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бөлімінің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(исполнительской)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бұзылуы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қауіпсіздік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ережелерін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физикалық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және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психологиялық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мүмкіндіктерінің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болмауынан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орындамау,мысалы,нашар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координациялаудың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нәтижесінде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адамды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алкагольді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мас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күйінде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тауып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алу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).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01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653" y="1318846"/>
            <a:ext cx="10515600" cy="5209809"/>
          </a:xfrm>
        </p:spPr>
        <p:txBody>
          <a:bodyPr/>
          <a:lstStyle/>
          <a:p>
            <a:pPr algn="just"/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Бірінші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топтағы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бұзушылықтардың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алдын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алуда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тәрбиелеу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және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үгіттеу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ең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тиімді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әдіс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екендігі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анықталған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  <a:p>
            <a:pPr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Ал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екінші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топтағы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себептерді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жою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үшін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қауіпсіз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жұмыс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істеудің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ағымдағы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және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әбден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жетілдірілген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дағдыларын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үйрену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керек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pPr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үшінші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топта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нақты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жұмыс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түрлеріне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байланысты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адамдарды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кәсіби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және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дәрігерлік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таңдаудан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өткізу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керек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35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/>
              <a:t>Өндірістегі жазатайым  оқиғаларды тергеу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/>
              <a:t>Статистикалық</a:t>
            </a:r>
            <a:r>
              <a:rPr lang="ru-RU" dirty="0" smtClean="0"/>
              <a:t> </a:t>
            </a:r>
            <a:r>
              <a:rPr lang="ru-RU" dirty="0" err="1" smtClean="0"/>
              <a:t>тәсілдің</a:t>
            </a:r>
            <a:r>
              <a:rPr lang="ru-RU" dirty="0" smtClean="0"/>
              <a:t> </a:t>
            </a:r>
            <a:r>
              <a:rPr lang="ru-RU" dirty="0" err="1" smtClean="0"/>
              <a:t>топографиялық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топтық</a:t>
            </a:r>
            <a:r>
              <a:rPr lang="ru-RU" dirty="0" smtClean="0"/>
              <a:t> </a:t>
            </a:r>
            <a:r>
              <a:rPr lang="ru-RU" dirty="0" err="1" smtClean="0"/>
              <a:t>түрлері</a:t>
            </a:r>
            <a:r>
              <a:rPr lang="ru-RU" dirty="0" smtClean="0"/>
              <a:t> </a:t>
            </a:r>
            <a:r>
              <a:rPr lang="ru-RU" dirty="0" err="1" smtClean="0"/>
              <a:t>анықталған</a:t>
            </a:r>
            <a:r>
              <a:rPr lang="ru-RU" dirty="0" smtClean="0"/>
              <a:t>. </a:t>
            </a:r>
            <a:r>
              <a:rPr lang="ru-RU" dirty="0" err="1" smtClean="0"/>
              <a:t>Топтық</a:t>
            </a:r>
            <a:r>
              <a:rPr lang="ru-RU" dirty="0" smtClean="0"/>
              <a:t> шарада </a:t>
            </a:r>
            <a:r>
              <a:rPr lang="ru-RU" dirty="0" err="1" smtClean="0"/>
              <a:t>жарақаттың</a:t>
            </a:r>
            <a:r>
              <a:rPr lang="ru-RU" dirty="0" smtClean="0"/>
              <a:t> </a:t>
            </a:r>
            <a:r>
              <a:rPr lang="ru-RU" dirty="0" err="1" smtClean="0"/>
              <a:t>әртүрлі</a:t>
            </a:r>
            <a:r>
              <a:rPr lang="ru-RU" dirty="0" smtClean="0"/>
              <a:t> </a:t>
            </a:r>
            <a:r>
              <a:rPr lang="ru-RU" dirty="0" err="1" smtClean="0"/>
              <a:t>белгілері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топтарға</a:t>
            </a:r>
            <a:r>
              <a:rPr lang="ru-RU" dirty="0" smtClean="0"/>
              <a:t>: </a:t>
            </a:r>
            <a:r>
              <a:rPr lang="ru-RU" dirty="0" err="1" smtClean="0"/>
              <a:t>жарақат</a:t>
            </a:r>
            <a:r>
              <a:rPr lang="ru-RU" dirty="0" smtClean="0"/>
              <a:t> </a:t>
            </a:r>
            <a:r>
              <a:rPr lang="ru-RU" dirty="0" err="1" smtClean="0"/>
              <a:t>алған</a:t>
            </a:r>
            <a:r>
              <a:rPr lang="ru-RU" dirty="0" smtClean="0"/>
              <a:t> </a:t>
            </a:r>
            <a:r>
              <a:rPr lang="ru-RU" dirty="0" err="1" smtClean="0"/>
              <a:t>уақыты</a:t>
            </a:r>
            <a:r>
              <a:rPr lang="ru-RU" dirty="0" smtClean="0"/>
              <a:t>; </a:t>
            </a:r>
            <a:r>
              <a:rPr lang="ru-RU" dirty="0" err="1" smtClean="0"/>
              <a:t>жасы</a:t>
            </a:r>
            <a:r>
              <a:rPr lang="ru-RU" dirty="0" smtClean="0"/>
              <a:t>; </a:t>
            </a:r>
            <a:r>
              <a:rPr lang="ru-RU" dirty="0" err="1" smtClean="0"/>
              <a:t>жарақат</a:t>
            </a:r>
            <a:r>
              <a:rPr lang="ru-RU" dirty="0" smtClean="0"/>
              <a:t> </a:t>
            </a:r>
            <a:r>
              <a:rPr lang="ru-RU" dirty="0" err="1" smtClean="0"/>
              <a:t>алушының</a:t>
            </a:r>
            <a:r>
              <a:rPr lang="ru-RU" dirty="0" smtClean="0"/>
              <a:t> </a:t>
            </a:r>
            <a:r>
              <a:rPr lang="ru-RU" dirty="0" err="1" smtClean="0"/>
              <a:t>маманы</a:t>
            </a:r>
            <a:r>
              <a:rPr lang="ru-RU" dirty="0" smtClean="0"/>
              <a:t> мен </a:t>
            </a:r>
            <a:r>
              <a:rPr lang="ru-RU" dirty="0" err="1" smtClean="0"/>
              <a:t>квалификациясы</a:t>
            </a:r>
            <a:r>
              <a:rPr lang="ru-RU" dirty="0" smtClean="0"/>
              <a:t>;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түрлері</a:t>
            </a:r>
            <a:r>
              <a:rPr lang="ru-RU" dirty="0" smtClean="0"/>
              <a:t>; </a:t>
            </a:r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оқиғалардың</a:t>
            </a:r>
            <a:r>
              <a:rPr lang="ru-RU" dirty="0" smtClean="0"/>
              <a:t> </a:t>
            </a:r>
            <a:r>
              <a:rPr lang="ru-RU" dirty="0" err="1" smtClean="0"/>
              <a:t>себебі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тағы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  </a:t>
            </a:r>
            <a:r>
              <a:rPr lang="ru-RU" dirty="0" err="1" smtClean="0"/>
              <a:t>түрлері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бөлінеді</a:t>
            </a:r>
            <a:r>
              <a:rPr lang="ru-RU" dirty="0" smtClean="0"/>
              <a:t>. </a:t>
            </a:r>
            <a:r>
              <a:rPr lang="ru-RU" dirty="0" err="1" smtClean="0"/>
              <a:t>Бұның</a:t>
            </a:r>
            <a:r>
              <a:rPr lang="ru-RU" dirty="0" smtClean="0"/>
              <a:t> </a:t>
            </a:r>
            <a:r>
              <a:rPr lang="ru-RU" dirty="0" err="1" smtClean="0"/>
              <a:t>барлығы</a:t>
            </a:r>
            <a:r>
              <a:rPr lang="ru-RU" dirty="0" smtClean="0"/>
              <a:t> </a:t>
            </a:r>
            <a:r>
              <a:rPr lang="ru-RU" dirty="0" err="1" smtClean="0"/>
              <a:t>өндіріс</a:t>
            </a:r>
            <a:r>
              <a:rPr lang="ru-RU" dirty="0" smtClean="0"/>
              <a:t> </a:t>
            </a:r>
            <a:r>
              <a:rPr lang="ru-RU" dirty="0" err="1" smtClean="0"/>
              <a:t>жабдықтары</a:t>
            </a:r>
            <a:r>
              <a:rPr lang="ru-RU" dirty="0" smtClean="0"/>
              <a:t> мен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шартының</a:t>
            </a:r>
            <a:r>
              <a:rPr lang="ru-RU" dirty="0" smtClean="0"/>
              <a:t> </a:t>
            </a:r>
            <a:r>
              <a:rPr lang="ru-RU" dirty="0" err="1" smtClean="0"/>
              <a:t>жағдайы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өндірістегі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барысында</a:t>
            </a:r>
            <a:r>
              <a:rPr lang="ru-RU" dirty="0" smtClean="0"/>
              <a:t> </a:t>
            </a:r>
            <a:r>
              <a:rPr lang="ru-RU" dirty="0" err="1" smtClean="0"/>
              <a:t>туындаған</a:t>
            </a:r>
            <a:r>
              <a:rPr lang="ru-RU" dirty="0" smtClean="0"/>
              <a:t> </a:t>
            </a:r>
            <a:r>
              <a:rPr lang="ru-RU" dirty="0" err="1" smtClean="0"/>
              <a:t>қолайсыз</a:t>
            </a:r>
            <a:r>
              <a:rPr lang="ru-RU" dirty="0" smtClean="0"/>
              <a:t> </a:t>
            </a:r>
            <a:r>
              <a:rPr lang="ru-RU" dirty="0" err="1" smtClean="0"/>
              <a:t>жағдайларын</a:t>
            </a:r>
            <a:r>
              <a:rPr lang="ru-RU" dirty="0" smtClean="0"/>
              <a:t> </a:t>
            </a:r>
            <a:r>
              <a:rPr lang="ru-RU" dirty="0" err="1" smtClean="0"/>
              <a:t>анықтауға</a:t>
            </a:r>
            <a:r>
              <a:rPr lang="ru-RU" dirty="0" smtClean="0"/>
              <a:t> </a:t>
            </a:r>
            <a:r>
              <a:rPr lang="ru-RU" dirty="0" err="1" smtClean="0"/>
              <a:t>мүмкіндік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324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4931"/>
            <a:ext cx="10515600" cy="541203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err="1" smtClean="0"/>
              <a:t>Монографиялық</a:t>
            </a:r>
            <a:r>
              <a:rPr lang="ru-RU" dirty="0" smtClean="0"/>
              <a:t> </a:t>
            </a:r>
            <a:r>
              <a:rPr lang="ru-RU" dirty="0" err="1" smtClean="0"/>
              <a:t>саралау</a:t>
            </a:r>
            <a:r>
              <a:rPr lang="ru-RU" dirty="0" smtClean="0"/>
              <a:t> </a:t>
            </a:r>
            <a:r>
              <a:rPr lang="ru-RU" dirty="0" err="1" smtClean="0"/>
              <a:t>әд</a:t>
            </a:r>
            <a:r>
              <a:rPr lang="en-US" dirty="0" err="1" smtClean="0"/>
              <a:t>i</a:t>
            </a:r>
            <a:r>
              <a:rPr lang="ru-RU" dirty="0" smtClean="0"/>
              <a:t>с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smtClean="0"/>
              <a:t>нег</a:t>
            </a:r>
            <a:r>
              <a:rPr lang="en-US" dirty="0" err="1" smtClean="0"/>
              <a:t>i</a:t>
            </a:r>
            <a:r>
              <a:rPr lang="ru-RU" dirty="0" smtClean="0"/>
              <a:t>з</a:t>
            </a:r>
            <a:r>
              <a:rPr lang="en-US" dirty="0" err="1" smtClean="0"/>
              <a:t>i</a:t>
            </a:r>
            <a:r>
              <a:rPr lang="ru-RU" dirty="0" err="1" smtClean="0"/>
              <a:t>нде</a:t>
            </a:r>
            <a:r>
              <a:rPr lang="ru-RU" dirty="0" smtClean="0"/>
              <a:t> </a:t>
            </a:r>
            <a:r>
              <a:rPr lang="ru-RU" dirty="0" err="1" smtClean="0"/>
              <a:t>жарақттанушылықтың</a:t>
            </a:r>
            <a:r>
              <a:rPr lang="ru-RU" dirty="0" smtClean="0"/>
              <a:t> </a:t>
            </a:r>
            <a:r>
              <a:rPr lang="ru-RU" dirty="0" err="1" smtClean="0"/>
              <a:t>қау</a:t>
            </a:r>
            <a:r>
              <a:rPr lang="en-US" dirty="0" err="1" smtClean="0"/>
              <a:t>i</a:t>
            </a:r>
            <a:r>
              <a:rPr lang="ru-RU" dirty="0" err="1" smtClean="0"/>
              <a:t>пт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зиянды</a:t>
            </a:r>
            <a:r>
              <a:rPr lang="ru-RU" dirty="0" smtClean="0"/>
              <a:t> </a:t>
            </a:r>
            <a:r>
              <a:rPr lang="ru-RU" dirty="0" err="1" smtClean="0"/>
              <a:t>өнд</a:t>
            </a:r>
            <a:r>
              <a:rPr lang="en-US" dirty="0" err="1" smtClean="0"/>
              <a:t>i</a:t>
            </a:r>
            <a:r>
              <a:rPr lang="ru-RU" dirty="0" smtClean="0"/>
              <a:t>р</a:t>
            </a:r>
            <a:r>
              <a:rPr lang="en-US" dirty="0" err="1" smtClean="0"/>
              <a:t>i</a:t>
            </a:r>
            <a:r>
              <a:rPr lang="ru-RU" dirty="0" err="1" smtClean="0"/>
              <a:t>ст</a:t>
            </a:r>
            <a:r>
              <a:rPr lang="en-US" dirty="0" err="1" smtClean="0"/>
              <a:t>i</a:t>
            </a:r>
            <a:r>
              <a:rPr lang="ru-RU" dirty="0" smtClean="0"/>
              <a:t>к </a:t>
            </a:r>
            <a:r>
              <a:rPr lang="ru-RU" dirty="0" err="1" smtClean="0"/>
              <a:t>факторларында</a:t>
            </a:r>
            <a:r>
              <a:rPr lang="ru-RU" dirty="0" smtClean="0"/>
              <a:t>, </a:t>
            </a:r>
            <a:r>
              <a:rPr lang="ru-RU" dirty="0" err="1" smtClean="0"/>
              <a:t>өнд</a:t>
            </a:r>
            <a:r>
              <a:rPr lang="en-US" dirty="0" err="1" smtClean="0"/>
              <a:t>i</a:t>
            </a:r>
            <a:r>
              <a:rPr lang="ru-RU" dirty="0" smtClean="0"/>
              <a:t>р</a:t>
            </a:r>
            <a:r>
              <a:rPr lang="en-US" dirty="0" err="1" smtClean="0"/>
              <a:t>i</a:t>
            </a:r>
            <a:r>
              <a:rPr lang="ru-RU" dirty="0" err="1" smtClean="0"/>
              <a:t>ст</a:t>
            </a:r>
            <a:r>
              <a:rPr lang="en-US" dirty="0" err="1" smtClean="0"/>
              <a:t>i</a:t>
            </a:r>
            <a:r>
              <a:rPr lang="ru-RU" dirty="0" smtClean="0"/>
              <a:t>ң </a:t>
            </a:r>
            <a:r>
              <a:rPr lang="ru-RU" dirty="0" err="1" smtClean="0"/>
              <a:t>өз</a:t>
            </a:r>
            <a:r>
              <a:rPr lang="en-US" dirty="0" err="1" smtClean="0"/>
              <a:t>i</a:t>
            </a:r>
            <a:r>
              <a:rPr lang="ru-RU" dirty="0" err="1" smtClean="0"/>
              <a:t>нд</a:t>
            </a:r>
            <a:r>
              <a:rPr lang="en-US" dirty="0" err="1" smtClean="0"/>
              <a:t>i</a:t>
            </a:r>
            <a:r>
              <a:rPr lang="ru-RU" dirty="0" smtClean="0"/>
              <a:t>к (моно) не  б</a:t>
            </a:r>
            <a:r>
              <a:rPr lang="en-US" dirty="0" err="1" smtClean="0"/>
              <a:t>i</a:t>
            </a:r>
            <a:r>
              <a:rPr lang="ru-RU" dirty="0" smtClean="0"/>
              <a:t>р </a:t>
            </a:r>
            <a:r>
              <a:rPr lang="ru-RU" dirty="0" err="1" smtClean="0"/>
              <a:t>бөл</a:t>
            </a:r>
            <a:r>
              <a:rPr lang="en-US" dirty="0" err="1" smtClean="0"/>
              <a:t>i</a:t>
            </a:r>
            <a:r>
              <a:rPr lang="ru-RU" dirty="0" err="1" smtClean="0"/>
              <a:t>мшелер</a:t>
            </a:r>
            <a:r>
              <a:rPr lang="en-US" dirty="0" err="1" smtClean="0"/>
              <a:t>i</a:t>
            </a:r>
            <a:r>
              <a:rPr lang="ru-RU" dirty="0" smtClean="0"/>
              <a:t>не, </a:t>
            </a:r>
            <a:r>
              <a:rPr lang="ru-RU" dirty="0" err="1" smtClean="0"/>
              <a:t>жабдыққа</a:t>
            </a:r>
            <a:r>
              <a:rPr lang="ru-RU" dirty="0" smtClean="0"/>
              <a:t>, </a:t>
            </a:r>
            <a:r>
              <a:rPr lang="ru-RU" dirty="0" err="1" smtClean="0"/>
              <a:t>технологиялық</a:t>
            </a:r>
            <a:r>
              <a:rPr lang="ru-RU" dirty="0" smtClean="0"/>
              <a:t> </a:t>
            </a:r>
            <a:r>
              <a:rPr lang="ru-RU" dirty="0" err="1" smtClean="0"/>
              <a:t>үдер</a:t>
            </a:r>
            <a:r>
              <a:rPr lang="en-US" dirty="0" err="1" smtClean="0"/>
              <a:t>i</a:t>
            </a:r>
            <a:r>
              <a:rPr lang="ru-RU" dirty="0" err="1" smtClean="0"/>
              <a:t>ске</a:t>
            </a:r>
            <a:r>
              <a:rPr lang="ru-RU" dirty="0" smtClean="0"/>
              <a:t> </a:t>
            </a:r>
            <a:r>
              <a:rPr lang="ru-RU" dirty="0" err="1" smtClean="0"/>
              <a:t>талдау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 smtClean="0"/>
              <a:t>әд</a:t>
            </a:r>
            <a:r>
              <a:rPr lang="en-US" dirty="0" err="1" smtClean="0"/>
              <a:t>i</a:t>
            </a:r>
            <a:r>
              <a:rPr lang="ru-RU" dirty="0" smtClean="0"/>
              <a:t>с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оқиғаларды</a:t>
            </a:r>
            <a:r>
              <a:rPr lang="ru-RU" dirty="0" smtClean="0"/>
              <a:t> </a:t>
            </a:r>
            <a:r>
              <a:rPr lang="ru-RU" dirty="0" err="1" smtClean="0"/>
              <a:t>тереңдітіліп</a:t>
            </a:r>
            <a:r>
              <a:rPr lang="ru-RU" dirty="0" smtClean="0"/>
              <a:t> </a:t>
            </a:r>
            <a:r>
              <a:rPr lang="ru-RU" dirty="0" err="1" smtClean="0"/>
              <a:t>қарастырады</a:t>
            </a:r>
            <a:r>
              <a:rPr lang="ru-RU" dirty="0" smtClean="0"/>
              <a:t>, </a:t>
            </a:r>
            <a:r>
              <a:rPr lang="ru-RU" dirty="0" err="1" smtClean="0"/>
              <a:t>қажет</a:t>
            </a:r>
            <a:r>
              <a:rPr lang="ru-RU" dirty="0" smtClean="0"/>
              <a:t> </a:t>
            </a:r>
            <a:r>
              <a:rPr lang="ru-RU" dirty="0" err="1" smtClean="0"/>
              <a:t>болса</a:t>
            </a:r>
            <a:r>
              <a:rPr lang="ru-RU" dirty="0" smtClean="0"/>
              <a:t> </a:t>
            </a:r>
            <a:r>
              <a:rPr lang="ru-RU" dirty="0" err="1" smtClean="0"/>
              <a:t>ти</a:t>
            </a:r>
            <a:r>
              <a:rPr lang="en-US" dirty="0" err="1" smtClean="0"/>
              <a:t>i</a:t>
            </a:r>
            <a:r>
              <a:rPr lang="ru-RU" dirty="0" err="1" smtClean="0"/>
              <a:t>ст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зерттеулер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сынаулар</a:t>
            </a:r>
            <a:r>
              <a:rPr lang="ru-RU" dirty="0" smtClean="0"/>
              <a:t> </a:t>
            </a:r>
            <a:r>
              <a:rPr lang="ru-RU" dirty="0" err="1" smtClean="0"/>
              <a:t>жүргізеді</a:t>
            </a:r>
            <a:r>
              <a:rPr lang="ru-RU" dirty="0" smtClean="0"/>
              <a:t>. </a:t>
            </a:r>
            <a:r>
              <a:rPr lang="ru-RU" dirty="0" err="1" smtClean="0"/>
              <a:t>Ұқсас</a:t>
            </a:r>
            <a:r>
              <a:rPr lang="ru-RU" dirty="0" smtClean="0"/>
              <a:t> </a:t>
            </a:r>
            <a:r>
              <a:rPr lang="ru-RU" dirty="0" err="1" smtClean="0"/>
              <a:t>өнд</a:t>
            </a:r>
            <a:r>
              <a:rPr lang="en-US" dirty="0" err="1" smtClean="0"/>
              <a:t>i</a:t>
            </a:r>
            <a:r>
              <a:rPr lang="ru-RU" dirty="0" smtClean="0"/>
              <a:t>р</a:t>
            </a:r>
            <a:r>
              <a:rPr lang="en-US" dirty="0" err="1" smtClean="0"/>
              <a:t>i</a:t>
            </a:r>
            <a:r>
              <a:rPr lang="ru-RU" dirty="0" err="1" smtClean="0"/>
              <a:t>сте</a:t>
            </a:r>
            <a:r>
              <a:rPr lang="ru-RU" dirty="0" smtClean="0"/>
              <a:t> </a:t>
            </a:r>
            <a:r>
              <a:rPr lang="ru-RU" dirty="0" err="1" smtClean="0"/>
              <a:t>сондай</a:t>
            </a:r>
            <a:r>
              <a:rPr lang="ru-RU" dirty="0" smtClean="0"/>
              <a:t> </a:t>
            </a:r>
            <a:r>
              <a:rPr lang="ru-RU" dirty="0" err="1" smtClean="0"/>
              <a:t>талдауларды</a:t>
            </a:r>
            <a:r>
              <a:rPr lang="ru-RU" dirty="0" smtClean="0"/>
              <a:t> </a:t>
            </a:r>
            <a:r>
              <a:rPr lang="ru-RU" dirty="0" err="1" smtClean="0"/>
              <a:t>өтк</a:t>
            </a:r>
            <a:r>
              <a:rPr lang="en-US" dirty="0" err="1" smtClean="0"/>
              <a:t>i</a:t>
            </a:r>
            <a:r>
              <a:rPr lang="ru-RU" dirty="0" err="1" smtClean="0"/>
              <a:t>зу</a:t>
            </a:r>
            <a:r>
              <a:rPr lang="ru-RU" dirty="0" smtClean="0"/>
              <a:t> </a:t>
            </a:r>
            <a:r>
              <a:rPr lang="ru-RU" dirty="0" err="1" smtClean="0"/>
              <a:t>пайдалы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табылады.Бұл</a:t>
            </a:r>
            <a:r>
              <a:rPr lang="ru-RU" dirty="0" smtClean="0"/>
              <a:t> </a:t>
            </a:r>
            <a:r>
              <a:rPr lang="ru-RU" dirty="0" err="1" smtClean="0"/>
              <a:t>әд</a:t>
            </a:r>
            <a:r>
              <a:rPr lang="en-US" dirty="0" err="1" smtClean="0"/>
              <a:t>i</a:t>
            </a:r>
            <a:r>
              <a:rPr lang="ru-RU" dirty="0" err="1" smtClean="0"/>
              <a:t>сті</a:t>
            </a:r>
            <a:r>
              <a:rPr lang="ru-RU" dirty="0" smtClean="0"/>
              <a:t> тек </a:t>
            </a:r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оқиғалар</a:t>
            </a:r>
            <a:r>
              <a:rPr lang="ru-RU" dirty="0" smtClean="0"/>
              <a:t> </a:t>
            </a:r>
            <a:r>
              <a:rPr lang="ru-RU" dirty="0" err="1" smtClean="0"/>
              <a:t>болғаннан</a:t>
            </a:r>
            <a:r>
              <a:rPr lang="ru-RU" dirty="0" smtClean="0"/>
              <a:t> </a:t>
            </a:r>
            <a:r>
              <a:rPr lang="ru-RU" dirty="0" err="1" smtClean="0"/>
              <a:t>кейін</a:t>
            </a:r>
            <a:r>
              <a:rPr lang="ru-RU" dirty="0" smtClean="0"/>
              <a:t> </a:t>
            </a:r>
            <a:r>
              <a:rPr lang="ru-RU" dirty="0" err="1" smtClean="0"/>
              <a:t>ғана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,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</a:t>
            </a:r>
            <a:r>
              <a:rPr lang="ru-RU" dirty="0" smtClean="0"/>
              <a:t>  </a:t>
            </a:r>
            <a:r>
              <a:rPr lang="ru-RU" dirty="0" err="1" smtClean="0"/>
              <a:t>қарастырылатын</a:t>
            </a:r>
            <a:r>
              <a:rPr lang="ru-RU" dirty="0" smtClean="0"/>
              <a:t>  </a:t>
            </a:r>
            <a:r>
              <a:rPr lang="ru-RU" dirty="0" err="1" smtClean="0"/>
              <a:t>бөл</a:t>
            </a:r>
            <a:r>
              <a:rPr lang="en-US" dirty="0" err="1" smtClean="0"/>
              <a:t>i</a:t>
            </a:r>
            <a:r>
              <a:rPr lang="ru-RU" dirty="0" err="1" smtClean="0"/>
              <a:t>мшедег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потенциалдық</a:t>
            </a:r>
            <a:r>
              <a:rPr lang="ru-RU" dirty="0" smtClean="0"/>
              <a:t> </a:t>
            </a:r>
            <a:r>
              <a:rPr lang="ru-RU" dirty="0" err="1" smtClean="0"/>
              <a:t>қау</a:t>
            </a:r>
            <a:r>
              <a:rPr lang="en-US" dirty="0" err="1" smtClean="0"/>
              <a:t>i</a:t>
            </a:r>
            <a:r>
              <a:rPr lang="ru-RU" dirty="0" smtClean="0"/>
              <a:t>п-</a:t>
            </a:r>
            <a:r>
              <a:rPr lang="ru-RU" dirty="0" err="1" smtClean="0"/>
              <a:t>қатерлерд</a:t>
            </a:r>
            <a:r>
              <a:rPr lang="en-US" dirty="0" err="1" smtClean="0"/>
              <a:t>i</a:t>
            </a:r>
            <a:r>
              <a:rPr lang="ru-RU" dirty="0" smtClean="0"/>
              <a:t>ң </a:t>
            </a:r>
            <a:r>
              <a:rPr lang="ru-RU" dirty="0" err="1" smtClean="0"/>
              <a:t>анықталуы</a:t>
            </a:r>
            <a:r>
              <a:rPr lang="ru-RU" dirty="0" smtClean="0"/>
              <a:t> </a:t>
            </a:r>
            <a:r>
              <a:rPr lang="ru-RU" dirty="0" err="1" smtClean="0"/>
              <a:t>үш</a:t>
            </a:r>
            <a:r>
              <a:rPr lang="en-US" dirty="0" err="1" smtClean="0"/>
              <a:t>i</a:t>
            </a:r>
            <a:r>
              <a:rPr lang="ru-RU" dirty="0" smtClean="0"/>
              <a:t>н </a:t>
            </a:r>
            <a:r>
              <a:rPr lang="ru-RU" dirty="0" err="1" smtClean="0"/>
              <a:t>қолданамыз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Оны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 smtClean="0"/>
              <a:t>жобаланатын</a:t>
            </a:r>
            <a:r>
              <a:rPr lang="ru-RU" dirty="0" smtClean="0"/>
              <a:t> </a:t>
            </a:r>
            <a:r>
              <a:rPr lang="ru-RU" dirty="0" err="1" smtClean="0"/>
              <a:t>өнд</a:t>
            </a:r>
            <a:r>
              <a:rPr lang="en-US" dirty="0" err="1" smtClean="0"/>
              <a:t>i</a:t>
            </a:r>
            <a:r>
              <a:rPr lang="ru-RU" dirty="0" smtClean="0"/>
              <a:t>р</a:t>
            </a:r>
            <a:r>
              <a:rPr lang="en-US" dirty="0" err="1" smtClean="0"/>
              <a:t>i</a:t>
            </a:r>
            <a:r>
              <a:rPr lang="ru-RU" dirty="0" err="1" smtClean="0"/>
              <a:t>сте</a:t>
            </a:r>
            <a:r>
              <a:rPr lang="ru-RU" dirty="0" smtClean="0"/>
              <a:t> </a:t>
            </a:r>
            <a:r>
              <a:rPr lang="ru-RU" dirty="0" err="1" smtClean="0"/>
              <a:t>де,еңбект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қорғау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шараларды</a:t>
            </a:r>
            <a:r>
              <a:rPr lang="ru-RU" dirty="0" smtClean="0"/>
              <a:t> </a:t>
            </a:r>
            <a:r>
              <a:rPr lang="ru-RU" dirty="0" err="1" smtClean="0"/>
              <a:t>өңдеу</a:t>
            </a:r>
            <a:r>
              <a:rPr lang="ru-RU" dirty="0" smtClean="0"/>
              <a:t> </a:t>
            </a:r>
            <a:r>
              <a:rPr lang="ru-RU" dirty="0" err="1" smtClean="0"/>
              <a:t>үш</a:t>
            </a:r>
            <a:r>
              <a:rPr lang="en-US" dirty="0" err="1" smtClean="0"/>
              <a:t>i</a:t>
            </a:r>
            <a:r>
              <a:rPr lang="ru-RU" dirty="0" smtClean="0"/>
              <a:t>н </a:t>
            </a:r>
            <a:r>
              <a:rPr lang="ru-RU" dirty="0" err="1" smtClean="0"/>
              <a:t>қолдануға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</a:t>
            </a:r>
            <a:r>
              <a:rPr lang="ru-RU" dirty="0" err="1" smtClean="0"/>
              <a:t>Экономикалық</a:t>
            </a:r>
            <a:r>
              <a:rPr lang="ru-RU" dirty="0" smtClean="0"/>
              <a:t> </a:t>
            </a:r>
            <a:r>
              <a:rPr lang="ru-RU" dirty="0" err="1" smtClean="0"/>
              <a:t>әд</a:t>
            </a:r>
            <a:r>
              <a:rPr lang="en-US" dirty="0" err="1" smtClean="0"/>
              <a:t>i</a:t>
            </a:r>
            <a:r>
              <a:rPr lang="ru-RU" dirty="0" smtClean="0"/>
              <a:t>с  </a:t>
            </a:r>
            <a:r>
              <a:rPr lang="ru-RU" dirty="0" err="1" smtClean="0"/>
              <a:t>жарақттанудан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залалды</a:t>
            </a:r>
            <a:r>
              <a:rPr lang="ru-RU" dirty="0" smtClean="0"/>
              <a:t> </a:t>
            </a:r>
            <a:r>
              <a:rPr lang="ru-RU" dirty="0" err="1" smtClean="0"/>
              <a:t>анықтау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, </a:t>
            </a:r>
            <a:r>
              <a:rPr lang="ru-RU" dirty="0" err="1" smtClean="0"/>
              <a:t>еңбект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қорғау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шаралардың</a:t>
            </a:r>
            <a:r>
              <a:rPr lang="ru-RU" dirty="0" smtClean="0"/>
              <a:t> </a:t>
            </a:r>
            <a:r>
              <a:rPr lang="ru-RU" dirty="0" err="1" smtClean="0"/>
              <a:t>шығын</a:t>
            </a:r>
            <a:r>
              <a:rPr lang="ru-RU" dirty="0" smtClean="0"/>
              <a:t> </a:t>
            </a:r>
            <a:r>
              <a:rPr lang="ru-RU" dirty="0" err="1" smtClean="0"/>
              <a:t>анықтау</a:t>
            </a:r>
            <a:r>
              <a:rPr lang="ru-RU" dirty="0" smtClean="0"/>
              <a:t> </a:t>
            </a:r>
            <a:r>
              <a:rPr lang="ru-RU" dirty="0" err="1" smtClean="0"/>
              <a:t>үш</a:t>
            </a:r>
            <a:r>
              <a:rPr lang="en-US" dirty="0" err="1" smtClean="0"/>
              <a:t>i</a:t>
            </a:r>
            <a:r>
              <a:rPr lang="ru-RU" dirty="0" smtClean="0"/>
              <a:t>н </a:t>
            </a:r>
            <a:r>
              <a:rPr lang="ru-RU" dirty="0" err="1" smtClean="0"/>
              <a:t>қажет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Дегенмен</a:t>
            </a:r>
            <a:r>
              <a:rPr lang="ru-RU" dirty="0" smtClean="0"/>
              <a:t> </a:t>
            </a: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 smtClean="0"/>
              <a:t>әд</a:t>
            </a:r>
            <a:r>
              <a:rPr lang="en-US" dirty="0" err="1" smtClean="0"/>
              <a:t>i</a:t>
            </a:r>
            <a:r>
              <a:rPr lang="ru-RU" dirty="0" smtClean="0"/>
              <a:t>с </a:t>
            </a:r>
            <a:r>
              <a:rPr lang="ru-RU" dirty="0" err="1" smtClean="0"/>
              <a:t>жарақттанудын</a:t>
            </a:r>
            <a:r>
              <a:rPr lang="ru-RU" dirty="0" smtClean="0"/>
              <a:t> </a:t>
            </a:r>
            <a:r>
              <a:rPr lang="ru-RU" dirty="0" err="1" smtClean="0"/>
              <a:t>себеб</a:t>
            </a:r>
            <a:r>
              <a:rPr lang="en-US" dirty="0" err="1" smtClean="0"/>
              <a:t>i</a:t>
            </a:r>
            <a:r>
              <a:rPr lang="ru-RU" dirty="0" smtClean="0"/>
              <a:t>н </a:t>
            </a:r>
            <a:r>
              <a:rPr lang="ru-RU" dirty="0" err="1" smtClean="0"/>
              <a:t>айқындауға</a:t>
            </a:r>
            <a:r>
              <a:rPr lang="ru-RU" dirty="0" smtClean="0"/>
              <a:t> </a:t>
            </a:r>
            <a:r>
              <a:rPr lang="ru-RU" dirty="0" err="1" smtClean="0"/>
              <a:t>мүмк</a:t>
            </a:r>
            <a:r>
              <a:rPr lang="en-US" dirty="0" err="1" smtClean="0"/>
              <a:t>i</a:t>
            </a:r>
            <a:r>
              <a:rPr lang="ru-RU" dirty="0" err="1" smtClean="0"/>
              <a:t>нд</a:t>
            </a:r>
            <a:r>
              <a:rPr lang="en-US" dirty="0" err="1" smtClean="0"/>
              <a:t>i</a:t>
            </a:r>
            <a:r>
              <a:rPr lang="ru-RU" dirty="0" smtClean="0"/>
              <a:t>к </a:t>
            </a:r>
            <a:r>
              <a:rPr lang="ru-RU" dirty="0" err="1" smtClean="0"/>
              <a:t>бермейд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сондықтан</a:t>
            </a:r>
            <a:r>
              <a:rPr lang="ru-RU" dirty="0" smtClean="0"/>
              <a:t> </a:t>
            </a:r>
            <a:r>
              <a:rPr lang="ru-RU" dirty="0" err="1" smtClean="0"/>
              <a:t>қосымша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</a:t>
            </a:r>
            <a:r>
              <a:rPr lang="ru-RU" dirty="0" err="1" smtClean="0"/>
              <a:t>Эргономикалық</a:t>
            </a:r>
            <a:r>
              <a:rPr lang="ru-RU" dirty="0" smtClean="0"/>
              <a:t> </a:t>
            </a:r>
            <a:r>
              <a:rPr lang="ru-RU" dirty="0" err="1" smtClean="0"/>
              <a:t>әдіс</a:t>
            </a:r>
            <a:r>
              <a:rPr lang="ru-RU" dirty="0" smtClean="0"/>
              <a:t> «</a:t>
            </a:r>
            <a:r>
              <a:rPr lang="ru-RU" dirty="0" err="1" smtClean="0"/>
              <a:t>адам</a:t>
            </a:r>
            <a:r>
              <a:rPr lang="ru-RU" dirty="0" smtClean="0"/>
              <a:t> – машина (техника) - </a:t>
            </a:r>
            <a:r>
              <a:rPr lang="ru-RU" dirty="0" err="1" smtClean="0"/>
              <a:t>өндірістік</a:t>
            </a:r>
            <a:r>
              <a:rPr lang="ru-RU" dirty="0" smtClean="0"/>
              <a:t> орта» </a:t>
            </a:r>
            <a:r>
              <a:rPr lang="ru-RU" dirty="0" err="1" smtClean="0"/>
              <a:t>кешенді</a:t>
            </a:r>
            <a:r>
              <a:rPr lang="ru-RU" dirty="0" smtClean="0"/>
              <a:t> </a:t>
            </a:r>
            <a:r>
              <a:rPr lang="ru-RU" dirty="0" err="1" smtClean="0"/>
              <a:t>жүйені</a:t>
            </a:r>
            <a:r>
              <a:rPr lang="ru-RU" dirty="0" smtClean="0"/>
              <a:t> </a:t>
            </a:r>
            <a:r>
              <a:rPr lang="ru-RU" dirty="0" err="1" smtClean="0"/>
              <a:t>зерттеуге</a:t>
            </a:r>
            <a:r>
              <a:rPr lang="ru-RU" dirty="0" smtClean="0"/>
              <a:t> </a:t>
            </a:r>
            <a:r>
              <a:rPr lang="ru-RU" dirty="0" err="1" smtClean="0"/>
              <a:t>негізделген</a:t>
            </a:r>
            <a:r>
              <a:rPr lang="ru-RU" dirty="0" smtClean="0"/>
              <a:t>, </a:t>
            </a:r>
            <a:r>
              <a:rPr lang="ru-RU" dirty="0" err="1" smtClean="0"/>
              <a:t>сондықтан</a:t>
            </a:r>
            <a:r>
              <a:rPr lang="ru-RU" dirty="0" smtClean="0"/>
              <a:t> </a:t>
            </a:r>
            <a:r>
              <a:rPr lang="ru-RU" dirty="0" err="1" smtClean="0"/>
              <a:t>толығырақ</a:t>
            </a:r>
            <a:r>
              <a:rPr lang="ru-RU" dirty="0" smtClean="0"/>
              <a:t> </a:t>
            </a:r>
            <a:r>
              <a:rPr lang="ru-RU" dirty="0" err="1" smtClean="0"/>
              <a:t>қарастырылады.Еңбек</a:t>
            </a:r>
            <a:r>
              <a:rPr lang="ru-RU" dirty="0" smtClean="0"/>
              <a:t> </a:t>
            </a:r>
            <a:r>
              <a:rPr lang="ru-RU" dirty="0" err="1" smtClean="0"/>
              <a:t>қызметтерінің</a:t>
            </a:r>
            <a:r>
              <a:rPr lang="ru-RU" dirty="0" smtClean="0"/>
              <a:t> </a:t>
            </a:r>
            <a:r>
              <a:rPr lang="ru-RU" dirty="0" err="1" smtClean="0"/>
              <a:t>әрбір</a:t>
            </a:r>
            <a:r>
              <a:rPr lang="ru-RU" dirty="0" smtClean="0"/>
              <a:t> </a:t>
            </a:r>
            <a:r>
              <a:rPr lang="ru-RU" dirty="0" err="1" smtClean="0"/>
              <a:t>түріне</a:t>
            </a:r>
            <a:r>
              <a:rPr lang="ru-RU" dirty="0" smtClean="0"/>
              <a:t> </a:t>
            </a:r>
            <a:r>
              <a:rPr lang="ru-RU" dirty="0" err="1" smtClean="0"/>
              <a:t>физиологиялық</a:t>
            </a:r>
            <a:r>
              <a:rPr lang="ru-RU" dirty="0" smtClean="0"/>
              <a:t>, </a:t>
            </a:r>
            <a:r>
              <a:rPr lang="ru-RU" dirty="0" err="1" smtClean="0"/>
              <a:t>психофизиологиялық</a:t>
            </a:r>
            <a:r>
              <a:rPr lang="ru-RU" dirty="0" smtClean="0"/>
              <a:t>, </a:t>
            </a:r>
            <a:r>
              <a:rPr lang="ru-RU" dirty="0" err="1" smtClean="0"/>
              <a:t>психологиялық</a:t>
            </a:r>
            <a:r>
              <a:rPr lang="ru-RU" dirty="0" smtClean="0"/>
              <a:t> (</a:t>
            </a:r>
            <a:r>
              <a:rPr lang="ru-RU" dirty="0" err="1" smtClean="0"/>
              <a:t>жеке</a:t>
            </a:r>
            <a:r>
              <a:rPr lang="ru-RU" dirty="0" smtClean="0"/>
              <a:t>) </a:t>
            </a:r>
            <a:r>
              <a:rPr lang="ru-RU" dirty="0" err="1" smtClean="0"/>
              <a:t>адам</a:t>
            </a:r>
            <a:r>
              <a:rPr lang="ru-RU" dirty="0" smtClean="0"/>
              <a:t> </a:t>
            </a:r>
            <a:r>
              <a:rPr lang="ru-RU" dirty="0" err="1" smtClean="0"/>
              <a:t>қызметтері</a:t>
            </a:r>
            <a:r>
              <a:rPr lang="ru-RU" dirty="0" smtClean="0"/>
              <a:t>,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антропометрлиялық</a:t>
            </a:r>
            <a:r>
              <a:rPr lang="ru-RU" dirty="0" smtClean="0"/>
              <a:t> </a:t>
            </a:r>
            <a:r>
              <a:rPr lang="ru-RU" dirty="0" err="1" smtClean="0"/>
              <a:t>мәліметтері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келеді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 </a:t>
            </a:r>
            <a:r>
              <a:rPr lang="ru-RU" dirty="0" err="1" smtClean="0"/>
              <a:t>Нақты</a:t>
            </a:r>
            <a:r>
              <a:rPr lang="ru-RU" dirty="0" smtClean="0"/>
              <a:t> </a:t>
            </a:r>
            <a:r>
              <a:rPr lang="ru-RU" dirty="0" err="1" smtClean="0"/>
              <a:t>адам</a:t>
            </a:r>
            <a:r>
              <a:rPr lang="ru-RU" dirty="0" smtClean="0"/>
              <a:t>  </a:t>
            </a:r>
            <a:r>
              <a:rPr lang="ru-RU" dirty="0" err="1" smtClean="0"/>
              <a:t>қызмет</a:t>
            </a:r>
            <a:r>
              <a:rPr lang="en-US" dirty="0" err="1" smtClean="0"/>
              <a:t>i</a:t>
            </a:r>
            <a:r>
              <a:rPr lang="ru-RU" dirty="0" smtClean="0"/>
              <a:t>н</a:t>
            </a:r>
            <a:r>
              <a:rPr lang="en-US" dirty="0" err="1" smtClean="0"/>
              <a:t>i</a:t>
            </a:r>
            <a:r>
              <a:rPr lang="ru-RU" dirty="0" smtClean="0"/>
              <a:t>ң </a:t>
            </a:r>
            <a:r>
              <a:rPr lang="ru-RU" dirty="0" err="1" smtClean="0"/>
              <a:t>ерекшел</a:t>
            </a:r>
            <a:r>
              <a:rPr lang="en-US" dirty="0" err="1" smtClean="0"/>
              <a:t>i</a:t>
            </a:r>
            <a:r>
              <a:rPr lang="ru-RU" dirty="0" err="1" smtClean="0"/>
              <a:t>ктер</a:t>
            </a:r>
            <a:r>
              <a:rPr lang="en-US" dirty="0" err="1" smtClean="0"/>
              <a:t>i</a:t>
            </a:r>
            <a:r>
              <a:rPr lang="ru-RU" dirty="0" err="1" smtClean="0"/>
              <a:t>нде</a:t>
            </a:r>
            <a:r>
              <a:rPr lang="ru-RU" dirty="0" smtClean="0"/>
              <a:t> </a:t>
            </a:r>
            <a:r>
              <a:rPr lang="ru-RU" dirty="0" err="1" smtClean="0"/>
              <a:t>көр</a:t>
            </a:r>
            <a:r>
              <a:rPr lang="en-US" dirty="0" smtClean="0"/>
              <a:t>c</a:t>
            </a:r>
            <a:r>
              <a:rPr lang="ru-RU" dirty="0" err="1" smtClean="0"/>
              <a:t>ет</a:t>
            </a:r>
            <a:r>
              <a:rPr lang="en-US" dirty="0" err="1" smtClean="0"/>
              <a:t>i</a:t>
            </a:r>
            <a:r>
              <a:rPr lang="ru-RU" dirty="0" err="1" smtClean="0"/>
              <a:t>лген</a:t>
            </a:r>
            <a:r>
              <a:rPr lang="ru-RU" dirty="0" smtClean="0"/>
              <a:t> </a:t>
            </a:r>
            <a:r>
              <a:rPr lang="ru-RU" dirty="0" err="1" smtClean="0"/>
              <a:t>қасиеттерд</a:t>
            </a:r>
            <a:r>
              <a:rPr lang="en-US" dirty="0" err="1" smtClean="0"/>
              <a:t>i</a:t>
            </a:r>
            <a:r>
              <a:rPr lang="ru-RU" dirty="0" smtClean="0"/>
              <a:t>ң </a:t>
            </a:r>
            <a:r>
              <a:rPr lang="ru-RU" dirty="0" err="1" smtClean="0"/>
              <a:t>кешенд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сәйкест</a:t>
            </a:r>
            <a:r>
              <a:rPr lang="en-US" dirty="0" err="1" smtClean="0"/>
              <a:t>i</a:t>
            </a:r>
            <a:r>
              <a:rPr lang="ru-RU" dirty="0" smtClean="0"/>
              <a:t>г</a:t>
            </a:r>
            <a:r>
              <a:rPr lang="en-US" dirty="0" err="1" smtClean="0"/>
              <a:t>i</a:t>
            </a:r>
            <a:r>
              <a:rPr lang="ru-RU" dirty="0" err="1" smtClean="0"/>
              <a:t>нде</a:t>
            </a:r>
            <a:r>
              <a:rPr lang="ru-RU" dirty="0" smtClean="0"/>
              <a:t> </a:t>
            </a:r>
            <a:r>
              <a:rPr lang="ru-RU" dirty="0" err="1" smtClean="0"/>
              <a:t>ғана</a:t>
            </a:r>
            <a:r>
              <a:rPr lang="ru-RU" dirty="0" smtClean="0"/>
              <a:t> </a:t>
            </a:r>
            <a:r>
              <a:rPr lang="ru-RU" dirty="0" err="1" smtClean="0"/>
              <a:t>ти</a:t>
            </a:r>
            <a:r>
              <a:rPr lang="en-US" dirty="0" err="1" smtClean="0"/>
              <a:t>i</a:t>
            </a:r>
            <a:r>
              <a:rPr lang="ru-RU" dirty="0" err="1" smtClean="0"/>
              <a:t>мд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қау</a:t>
            </a:r>
            <a:r>
              <a:rPr lang="en-US" dirty="0" err="1" smtClean="0"/>
              <a:t>i</a:t>
            </a:r>
            <a:r>
              <a:rPr lang="ru-RU" dirty="0" err="1" smtClean="0"/>
              <a:t>пс</a:t>
            </a:r>
            <a:r>
              <a:rPr lang="en-US" dirty="0" err="1" smtClean="0"/>
              <a:t>i</a:t>
            </a:r>
            <a:r>
              <a:rPr lang="ru-RU" dirty="0" smtClean="0"/>
              <a:t>з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мүмк</a:t>
            </a:r>
            <a:r>
              <a:rPr lang="en-US" dirty="0" err="1" smtClean="0"/>
              <a:t>i</a:t>
            </a:r>
            <a:r>
              <a:rPr lang="ru-RU" dirty="0" smtClean="0"/>
              <a:t>н. </a:t>
            </a:r>
            <a:r>
              <a:rPr lang="ru-RU" dirty="0" err="1" smtClean="0"/>
              <a:t>Сәйкест</a:t>
            </a:r>
            <a:r>
              <a:rPr lang="en-US" dirty="0" err="1" smtClean="0"/>
              <a:t>i</a:t>
            </a:r>
            <a:r>
              <a:rPr lang="ru-RU" dirty="0" err="1" smtClean="0"/>
              <a:t>кт</a:t>
            </a:r>
            <a:r>
              <a:rPr lang="en-US" dirty="0" err="1" smtClean="0"/>
              <a:t>i</a:t>
            </a:r>
            <a:r>
              <a:rPr lang="ru-RU" dirty="0" smtClean="0"/>
              <a:t>ң </a:t>
            </a:r>
            <a:r>
              <a:rPr lang="ru-RU" dirty="0" err="1" smtClean="0"/>
              <a:t>бұзылуы</a:t>
            </a:r>
            <a:r>
              <a:rPr lang="ru-RU" dirty="0" smtClean="0"/>
              <a:t> </a:t>
            </a:r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оқиғаға</a:t>
            </a:r>
            <a:r>
              <a:rPr lang="ru-RU" dirty="0" smtClean="0"/>
              <a:t> </a:t>
            </a:r>
            <a:r>
              <a:rPr lang="ru-RU" dirty="0" err="1" smtClean="0"/>
              <a:t>әкеледі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879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26477"/>
            <a:ext cx="10515600" cy="5350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Жарақаттың</a:t>
            </a:r>
            <a:r>
              <a:rPr lang="ru-RU" dirty="0" smtClean="0"/>
              <a:t> </a:t>
            </a:r>
            <a:r>
              <a:rPr lang="ru-RU" dirty="0" err="1" smtClean="0"/>
              <a:t>жиілік</a:t>
            </a:r>
            <a:r>
              <a:rPr lang="ru-RU" dirty="0" smtClean="0"/>
              <a:t> </a:t>
            </a:r>
            <a:r>
              <a:rPr lang="ru-RU" dirty="0" err="1" smtClean="0"/>
              <a:t>коэфициенті</a:t>
            </a:r>
            <a:r>
              <a:rPr lang="ru-RU" dirty="0" smtClean="0"/>
              <a:t>:</a:t>
            </a:r>
          </a:p>
          <a:p>
            <a:r>
              <a:rPr lang="ru-RU" dirty="0" smtClean="0"/>
              <a:t>                                            </a:t>
            </a:r>
            <a:r>
              <a:rPr lang="ru-RU" dirty="0" err="1" smtClean="0"/>
              <a:t>Кж</a:t>
            </a:r>
            <a:r>
              <a:rPr lang="ru-RU" dirty="0" smtClean="0"/>
              <a:t>  =   А/В*1000</a:t>
            </a:r>
          </a:p>
          <a:p>
            <a:pPr marL="0" indent="0">
              <a:buNone/>
            </a:pPr>
            <a:r>
              <a:rPr lang="ru-RU" dirty="0" err="1" smtClean="0"/>
              <a:t>Жарақаттың</a:t>
            </a:r>
            <a:r>
              <a:rPr lang="ru-RU" dirty="0" smtClean="0"/>
              <a:t> </a:t>
            </a:r>
            <a:r>
              <a:rPr lang="ru-RU" dirty="0" err="1" smtClean="0"/>
              <a:t>ауырлық</a:t>
            </a:r>
            <a:r>
              <a:rPr lang="ru-RU" dirty="0" smtClean="0"/>
              <a:t> </a:t>
            </a:r>
            <a:r>
              <a:rPr lang="ru-RU" dirty="0" err="1" smtClean="0"/>
              <a:t>коэфициенті</a:t>
            </a:r>
            <a:r>
              <a:rPr lang="ru-RU" dirty="0" smtClean="0"/>
              <a:t>:</a:t>
            </a:r>
          </a:p>
          <a:p>
            <a:r>
              <a:rPr lang="ru-RU" dirty="0" smtClean="0"/>
              <a:t>                                                     Ка =  Д/А</a:t>
            </a:r>
          </a:p>
          <a:p>
            <a:r>
              <a:rPr lang="ru-RU" dirty="0" smtClean="0"/>
              <a:t>	</a:t>
            </a:r>
            <a:r>
              <a:rPr lang="ru-RU" dirty="0" err="1" smtClean="0"/>
              <a:t>Қауіпсіздік</a:t>
            </a:r>
            <a:r>
              <a:rPr lang="ru-RU" dirty="0" smtClean="0"/>
              <a:t> </a:t>
            </a:r>
            <a:r>
              <a:rPr lang="ru-RU" dirty="0" err="1" smtClean="0"/>
              <a:t>коэфициенті</a:t>
            </a:r>
            <a:endParaRPr lang="ru-RU" dirty="0" smtClean="0"/>
          </a:p>
          <a:p>
            <a:r>
              <a:rPr lang="ru-RU" dirty="0" smtClean="0"/>
              <a:t>                                                     </a:t>
            </a:r>
            <a:r>
              <a:rPr lang="en-US" dirty="0" smtClean="0"/>
              <a:t>K</a:t>
            </a:r>
            <a:r>
              <a:rPr lang="ru-RU" dirty="0" smtClean="0"/>
              <a:t>қ = </a:t>
            </a:r>
            <a:r>
              <a:rPr lang="en-US" dirty="0" smtClean="0"/>
              <a:t>K</a:t>
            </a:r>
            <a:r>
              <a:rPr lang="ru-RU" dirty="0" smtClean="0"/>
              <a:t>ж *К=Д/В*1000</a:t>
            </a:r>
          </a:p>
          <a:p>
            <a:r>
              <a:rPr lang="ru-RU" dirty="0" err="1" smtClean="0"/>
              <a:t>Мұндағы</a:t>
            </a:r>
            <a:r>
              <a:rPr lang="ru-RU" dirty="0" smtClean="0"/>
              <a:t>: А-</a:t>
            </a:r>
            <a:r>
              <a:rPr lang="ru-RU" dirty="0" err="1" smtClean="0"/>
              <a:t>есеп</a:t>
            </a:r>
            <a:r>
              <a:rPr lang="ru-RU" dirty="0" smtClean="0"/>
              <a:t> </a:t>
            </a:r>
            <a:r>
              <a:rPr lang="ru-RU" dirty="0" err="1" smtClean="0"/>
              <a:t>жүргізу</a:t>
            </a:r>
            <a:r>
              <a:rPr lang="ru-RU" dirty="0" smtClean="0"/>
              <a:t> </a:t>
            </a:r>
            <a:r>
              <a:rPr lang="ru-RU" dirty="0" err="1" smtClean="0"/>
              <a:t>уақытындағы</a:t>
            </a:r>
            <a:r>
              <a:rPr lang="ru-RU" dirty="0" smtClean="0"/>
              <a:t> </a:t>
            </a:r>
            <a:r>
              <a:rPr lang="ru-RU" dirty="0" err="1" smtClean="0"/>
              <a:t>келеңсіз</a:t>
            </a:r>
            <a:r>
              <a:rPr lang="ru-RU" dirty="0" smtClean="0"/>
              <a:t> </a:t>
            </a:r>
            <a:r>
              <a:rPr lang="ru-RU" dirty="0" err="1" smtClean="0"/>
              <a:t>оқиғалар</a:t>
            </a:r>
            <a:r>
              <a:rPr lang="ru-RU" dirty="0" smtClean="0"/>
              <a:t> саны;</a:t>
            </a:r>
          </a:p>
          <a:p>
            <a:r>
              <a:rPr lang="ru-RU" dirty="0" smtClean="0"/>
              <a:t>                  В- </a:t>
            </a:r>
            <a:r>
              <a:rPr lang="ru-RU" dirty="0" err="1" smtClean="0"/>
              <a:t>жұмыскерлердің</a:t>
            </a:r>
            <a:r>
              <a:rPr lang="ru-RU" dirty="0" smtClean="0"/>
              <a:t> </a:t>
            </a:r>
            <a:r>
              <a:rPr lang="ru-RU" dirty="0" err="1" smtClean="0"/>
              <a:t>статистикалық</a:t>
            </a:r>
            <a:r>
              <a:rPr lang="ru-RU" dirty="0" smtClean="0"/>
              <a:t> саны;</a:t>
            </a:r>
          </a:p>
          <a:p>
            <a:r>
              <a:rPr lang="ru-RU" dirty="0" smtClean="0"/>
              <a:t>                  Д- </a:t>
            </a:r>
            <a:r>
              <a:rPr lang="ru-RU" dirty="0" err="1" smtClean="0"/>
              <a:t>есеп</a:t>
            </a:r>
            <a:r>
              <a:rPr lang="ru-RU" dirty="0" smtClean="0"/>
              <a:t> </a:t>
            </a:r>
            <a:r>
              <a:rPr lang="ru-RU" dirty="0" err="1" smtClean="0"/>
              <a:t>жүргізу</a:t>
            </a:r>
            <a:r>
              <a:rPr lang="ru-RU" dirty="0" smtClean="0"/>
              <a:t> </a:t>
            </a:r>
            <a:r>
              <a:rPr lang="ru-RU" dirty="0" err="1" smtClean="0"/>
              <a:t>уақытындағы</a:t>
            </a:r>
            <a:r>
              <a:rPr lang="ru-RU" dirty="0" smtClean="0"/>
              <a:t> </a:t>
            </a:r>
            <a:r>
              <a:rPr lang="ru-RU" dirty="0" err="1" smtClean="0"/>
              <a:t>еңбекке</a:t>
            </a:r>
            <a:r>
              <a:rPr lang="ru-RU" dirty="0" smtClean="0"/>
              <a:t> </a:t>
            </a:r>
            <a:r>
              <a:rPr lang="ru-RU" dirty="0" err="1" smtClean="0"/>
              <a:t>қабілетсіз</a:t>
            </a:r>
            <a:r>
              <a:rPr lang="ru-RU" dirty="0" smtClean="0"/>
              <a:t> </a:t>
            </a:r>
            <a:r>
              <a:rPr lang="ru-RU" dirty="0" err="1" smtClean="0"/>
              <a:t>күндердің</a:t>
            </a:r>
            <a:r>
              <a:rPr lang="ru-RU" dirty="0" smtClean="0"/>
              <a:t> саны.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2726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4592"/>
            <a:ext cx="10515600" cy="5482371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Статистикалық</a:t>
            </a:r>
            <a:r>
              <a:rPr lang="ru-RU" dirty="0" smtClean="0"/>
              <a:t> </a:t>
            </a:r>
            <a:r>
              <a:rPr lang="ru-RU" dirty="0" err="1" smtClean="0"/>
              <a:t>әдістердің</a:t>
            </a:r>
            <a:r>
              <a:rPr lang="ru-RU" dirty="0" smtClean="0"/>
              <a:t> </a:t>
            </a:r>
            <a:r>
              <a:rPr lang="ru-RU" dirty="0" err="1" smtClean="0"/>
              <a:t>түрлері</a:t>
            </a:r>
            <a:r>
              <a:rPr lang="ru-RU" dirty="0" smtClean="0"/>
              <a:t>: </a:t>
            </a:r>
            <a:r>
              <a:rPr lang="ru-RU" dirty="0" err="1" smtClean="0"/>
              <a:t>топтық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топографиялық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Топтық</a:t>
            </a:r>
            <a:r>
              <a:rPr lang="ru-RU" dirty="0" smtClean="0"/>
              <a:t> </a:t>
            </a:r>
            <a:r>
              <a:rPr lang="ru-RU" dirty="0" err="1" smtClean="0"/>
              <a:t>әдісте</a:t>
            </a:r>
            <a:r>
              <a:rPr lang="ru-RU" dirty="0" smtClean="0"/>
              <a:t> </a:t>
            </a:r>
            <a:r>
              <a:rPr lang="ru-RU" dirty="0" err="1" smtClean="0"/>
              <a:t>келеңсіз</a:t>
            </a:r>
            <a:r>
              <a:rPr lang="ru-RU" dirty="0" smtClean="0"/>
              <a:t> </a:t>
            </a:r>
            <a:r>
              <a:rPr lang="ru-RU" dirty="0" err="1" smtClean="0"/>
              <a:t>оқиғаларды</a:t>
            </a:r>
            <a:r>
              <a:rPr lang="ru-RU" dirty="0" smtClean="0"/>
              <a:t> </a:t>
            </a:r>
            <a:r>
              <a:rPr lang="ru-RU" dirty="0" err="1" smtClean="0"/>
              <a:t>жасы</a:t>
            </a:r>
            <a:r>
              <a:rPr lang="ru-RU" dirty="0" smtClean="0"/>
              <a:t>, </a:t>
            </a:r>
            <a:r>
              <a:rPr lang="ru-RU" dirty="0" err="1" smtClean="0"/>
              <a:t>жынысы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 да </a:t>
            </a:r>
            <a:r>
              <a:rPr lang="ru-RU" dirty="0" err="1" smtClean="0"/>
              <a:t>белгілері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топтайды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	</a:t>
            </a:r>
            <a:r>
              <a:rPr lang="ru-RU" dirty="0" err="1" smtClean="0"/>
              <a:t>Топографиялық</a:t>
            </a:r>
            <a:r>
              <a:rPr lang="ru-RU" dirty="0" smtClean="0"/>
              <a:t> </a:t>
            </a:r>
            <a:r>
              <a:rPr lang="ru-RU" dirty="0" err="1" smtClean="0"/>
              <a:t>әдісте</a:t>
            </a:r>
            <a:r>
              <a:rPr lang="ru-RU" dirty="0" smtClean="0"/>
              <a:t> </a:t>
            </a:r>
            <a:r>
              <a:rPr lang="ru-RU" dirty="0" err="1" smtClean="0"/>
              <a:t>келеңсіз</a:t>
            </a:r>
            <a:r>
              <a:rPr lang="ru-RU" dirty="0" smtClean="0"/>
              <a:t> </a:t>
            </a:r>
            <a:r>
              <a:rPr lang="ru-RU" dirty="0" err="1" smtClean="0"/>
              <a:t>оқиға</a:t>
            </a:r>
            <a:r>
              <a:rPr lang="ru-RU" dirty="0" smtClean="0"/>
              <a:t> </a:t>
            </a:r>
            <a:r>
              <a:rPr lang="ru-RU" dirty="0" err="1" smtClean="0"/>
              <a:t>болған</a:t>
            </a:r>
            <a:r>
              <a:rPr lang="ru-RU" dirty="0" smtClean="0"/>
              <a:t> </a:t>
            </a:r>
            <a:r>
              <a:rPr lang="ru-RU" dirty="0" err="1" smtClean="0"/>
              <a:t>жерді</a:t>
            </a:r>
            <a:r>
              <a:rPr lang="ru-RU" dirty="0" smtClean="0"/>
              <a:t> </a:t>
            </a:r>
            <a:r>
              <a:rPr lang="ru-RU" dirty="0" err="1" smtClean="0"/>
              <a:t>цехтың</a:t>
            </a:r>
            <a:r>
              <a:rPr lang="ru-RU" dirty="0" smtClean="0"/>
              <a:t>, </a:t>
            </a:r>
            <a:r>
              <a:rPr lang="ru-RU" dirty="0" err="1" smtClean="0"/>
              <a:t>учаскенің</a:t>
            </a:r>
            <a:r>
              <a:rPr lang="ru-RU" dirty="0" smtClean="0"/>
              <a:t>, </a:t>
            </a:r>
            <a:r>
              <a:rPr lang="ru-RU" dirty="0" err="1" smtClean="0"/>
              <a:t>технологиялық</a:t>
            </a:r>
            <a:r>
              <a:rPr lang="ru-RU" dirty="0" smtClean="0"/>
              <a:t> </a:t>
            </a:r>
            <a:r>
              <a:rPr lang="ru-RU" dirty="0" err="1" smtClean="0"/>
              <a:t>жүйеде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қондырғыда</a:t>
            </a:r>
            <a:r>
              <a:rPr lang="ru-RU" dirty="0" smtClean="0"/>
              <a:t> план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шартты</a:t>
            </a:r>
            <a:r>
              <a:rPr lang="ru-RU" dirty="0" smtClean="0"/>
              <a:t> </a:t>
            </a:r>
            <a:r>
              <a:rPr lang="ru-RU" dirty="0" err="1" smtClean="0"/>
              <a:t>белгілермен</a:t>
            </a:r>
            <a:r>
              <a:rPr lang="ru-RU" dirty="0" smtClean="0"/>
              <a:t> </a:t>
            </a:r>
            <a:r>
              <a:rPr lang="ru-RU" dirty="0" err="1" smtClean="0"/>
              <a:t>көрсетеді</a:t>
            </a:r>
            <a:r>
              <a:rPr lang="ru-RU" dirty="0" smtClean="0"/>
              <a:t>. </a:t>
            </a:r>
            <a:r>
              <a:rPr lang="ru-RU" dirty="0" err="1" smtClean="0"/>
              <a:t>Белгілердің</a:t>
            </a:r>
            <a:r>
              <a:rPr lang="ru-RU" dirty="0" smtClean="0"/>
              <a:t> саны </a:t>
            </a:r>
            <a:r>
              <a:rPr lang="ru-RU" dirty="0" err="1" smtClean="0"/>
              <a:t>жекеленген</a:t>
            </a:r>
            <a:r>
              <a:rPr lang="ru-RU" dirty="0" smtClean="0"/>
              <a:t> </a:t>
            </a:r>
            <a:r>
              <a:rPr lang="ru-RU" dirty="0" err="1" smtClean="0"/>
              <a:t>орындардың</a:t>
            </a:r>
            <a:r>
              <a:rPr lang="ru-RU" dirty="0" smtClean="0"/>
              <a:t> </a:t>
            </a:r>
            <a:r>
              <a:rPr lang="ru-RU" dirty="0" err="1" smtClean="0"/>
              <a:t>қауіптілігін</a:t>
            </a:r>
            <a:r>
              <a:rPr lang="ru-RU" dirty="0" smtClean="0"/>
              <a:t> </a:t>
            </a:r>
            <a:r>
              <a:rPr lang="ru-RU" dirty="0" err="1" smtClean="0"/>
              <a:t>сипаттайды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	</a:t>
            </a:r>
            <a:r>
              <a:rPr lang="ru-RU" dirty="0" err="1" smtClean="0"/>
              <a:t>Монографиялық</a:t>
            </a:r>
            <a:r>
              <a:rPr lang="ru-RU" dirty="0" smtClean="0"/>
              <a:t> </a:t>
            </a:r>
            <a:r>
              <a:rPr lang="ru-RU" dirty="0" err="1" smtClean="0"/>
              <a:t>әдіс</a:t>
            </a:r>
            <a:r>
              <a:rPr lang="ru-RU" dirty="0" smtClean="0"/>
              <a:t> </a:t>
            </a:r>
            <a:r>
              <a:rPr lang="ru-RU" dirty="0" err="1" smtClean="0"/>
              <a:t>істеп</a:t>
            </a:r>
            <a:r>
              <a:rPr lang="ru-RU" dirty="0" smtClean="0"/>
              <a:t> </a:t>
            </a:r>
            <a:r>
              <a:rPr lang="ru-RU" dirty="0" err="1" smtClean="0"/>
              <a:t>тұрған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жобаланып</a:t>
            </a:r>
            <a:r>
              <a:rPr lang="ru-RU" dirty="0" smtClean="0"/>
              <a:t> </a:t>
            </a:r>
            <a:r>
              <a:rPr lang="ru-RU" dirty="0" err="1" smtClean="0"/>
              <a:t>жатқан</a:t>
            </a:r>
            <a:r>
              <a:rPr lang="ru-RU" dirty="0" smtClean="0"/>
              <a:t> </a:t>
            </a:r>
            <a:r>
              <a:rPr lang="ru-RU" dirty="0" err="1" smtClean="0"/>
              <a:t>жекеленген</a:t>
            </a:r>
            <a:r>
              <a:rPr lang="ru-RU" dirty="0" smtClean="0"/>
              <a:t> </a:t>
            </a:r>
            <a:r>
              <a:rPr lang="ru-RU" dirty="0" err="1" smtClean="0"/>
              <a:t>қондырғыларда</a:t>
            </a:r>
            <a:r>
              <a:rPr lang="ru-RU" dirty="0" smtClean="0"/>
              <a:t>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</a:t>
            </a:r>
            <a:r>
              <a:rPr lang="ru-RU" dirty="0" smtClean="0"/>
              <a:t> </a:t>
            </a:r>
            <a:r>
              <a:rPr lang="ru-RU" dirty="0" err="1" smtClean="0"/>
              <a:t>келеңсіз</a:t>
            </a:r>
            <a:r>
              <a:rPr lang="ru-RU" dirty="0" smtClean="0"/>
              <a:t> </a:t>
            </a:r>
            <a:r>
              <a:rPr lang="ru-RU" dirty="0" err="1" smtClean="0"/>
              <a:t>оқиға</a:t>
            </a:r>
            <a:r>
              <a:rPr lang="ru-RU" dirty="0" smtClean="0"/>
              <a:t> </a:t>
            </a:r>
            <a:r>
              <a:rPr lang="ru-RU" dirty="0" err="1" smtClean="0"/>
              <a:t>болған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орнындағы</a:t>
            </a:r>
            <a:r>
              <a:rPr lang="ru-RU" dirty="0" smtClean="0"/>
              <a:t> </a:t>
            </a:r>
            <a:r>
              <a:rPr lang="ru-RU" dirty="0" err="1" smtClean="0"/>
              <a:t>жағдайды</a:t>
            </a:r>
            <a:r>
              <a:rPr lang="ru-RU" dirty="0" smtClean="0"/>
              <a:t> </a:t>
            </a:r>
            <a:r>
              <a:rPr lang="ru-RU" dirty="0" err="1" smtClean="0"/>
              <a:t>детальды</a:t>
            </a:r>
            <a:r>
              <a:rPr lang="ru-RU" dirty="0" smtClean="0"/>
              <a:t> </a:t>
            </a:r>
            <a:r>
              <a:rPr lang="ru-RU" dirty="0" err="1" smtClean="0"/>
              <a:t>түрде</a:t>
            </a:r>
            <a:r>
              <a:rPr lang="ru-RU" dirty="0" smtClean="0"/>
              <a:t> </a:t>
            </a:r>
            <a:r>
              <a:rPr lang="ru-RU" dirty="0" err="1" smtClean="0"/>
              <a:t>талдау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қолданады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	</a:t>
            </a:r>
            <a:r>
              <a:rPr lang="ru-RU" dirty="0" err="1" smtClean="0"/>
              <a:t>Экономикалық</a:t>
            </a:r>
            <a:r>
              <a:rPr lang="ru-RU" dirty="0" smtClean="0"/>
              <a:t> </a:t>
            </a:r>
            <a:r>
              <a:rPr lang="ru-RU" dirty="0" err="1" smtClean="0"/>
              <a:t>әдіс</a:t>
            </a:r>
            <a:r>
              <a:rPr lang="ru-RU" dirty="0" smtClean="0"/>
              <a:t> </a:t>
            </a:r>
            <a:r>
              <a:rPr lang="ru-RU" dirty="0" err="1" smtClean="0"/>
              <a:t>материалдық</a:t>
            </a:r>
            <a:r>
              <a:rPr lang="ru-RU" dirty="0" smtClean="0"/>
              <a:t> </a:t>
            </a:r>
            <a:r>
              <a:rPr lang="ru-RU" dirty="0" err="1" smtClean="0"/>
              <a:t>шығынға</a:t>
            </a:r>
            <a:r>
              <a:rPr lang="ru-RU" dirty="0" smtClean="0"/>
              <a:t> </a:t>
            </a:r>
            <a:r>
              <a:rPr lang="ru-RU" dirty="0" err="1" smtClean="0"/>
              <a:t>баға</a:t>
            </a:r>
            <a:r>
              <a:rPr lang="ru-RU" dirty="0" smtClean="0"/>
              <a:t> беру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қолданады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516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59423"/>
            <a:ext cx="10515600" cy="55175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k-KZ" dirty="0" smtClean="0"/>
              <a:t>Жазатайым оқиғаларды тергеу – бұл еңбек қауіпсіздігі мен еңбекті қорғау саласындағы маңызды рәсім. Ол оқиғаның себептерін анықтап, қайталануының алдын алу мақсатында жүргізіледі. Қазақстан Республикасының заңнамасына сәйкес, жазатайым оқиғаларды тергеудің нақты тәртібі бар.</a:t>
            </a:r>
            <a:endParaRPr lang="ru-RU" dirty="0" smtClean="0"/>
          </a:p>
          <a:p>
            <a:r>
              <a:rPr lang="kk-KZ" dirty="0" smtClean="0"/>
              <a:t>Жазатайым </a:t>
            </a:r>
            <a:r>
              <a:rPr lang="kk-KZ" dirty="0"/>
              <a:t>оқиғаларды тергеу реті (тәртібі):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kk-KZ" dirty="0"/>
              <a:t>1. Оқиға туралы дереу хабарлау</a:t>
            </a:r>
            <a:endParaRPr lang="ru-RU" dirty="0"/>
          </a:p>
          <a:p>
            <a:r>
              <a:rPr lang="kk-KZ" dirty="0"/>
              <a:t>Жазатайым оқиға орын алған жағдайда, зардап шеккен адам немесе куәгер дереу тікелей басшыға немесе жұмыс берушіге хабарлауы тиіс.</a:t>
            </a:r>
            <a:endParaRPr lang="ru-RU" dirty="0"/>
          </a:p>
          <a:p>
            <a:r>
              <a:rPr lang="kk-KZ" dirty="0"/>
              <a:t>Жұмыс беруші өз кезегінде: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kk-KZ" dirty="0"/>
              <a:t>  Мемлекеттік еңбек инспекциясына,</a:t>
            </a:r>
            <a:endParaRPr lang="ru-RU" dirty="0"/>
          </a:p>
          <a:p>
            <a:r>
              <a:rPr lang="kk-KZ" dirty="0"/>
              <a:t> Құқық қорғау органдарына (егер ауыр немесе өліммен аяқталған жағдай болса),</a:t>
            </a:r>
            <a:endParaRPr lang="ru-RU" dirty="0"/>
          </a:p>
          <a:p>
            <a:r>
              <a:rPr lang="kk-KZ" dirty="0"/>
              <a:t> Сақтандыру компаниясына (егер өндірістік жазатайым оқиға болса),</a:t>
            </a:r>
            <a:endParaRPr lang="ru-RU" dirty="0"/>
          </a:p>
          <a:p>
            <a:r>
              <a:rPr lang="kk-KZ" dirty="0"/>
              <a:t> Кәсіподақ ұйымына хабарлауы тиіс.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047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комиссиясын</a:t>
            </a:r>
            <a:r>
              <a:rPr lang="ru-RU" dirty="0" smtClean="0"/>
              <a:t> </a:t>
            </a:r>
            <a:r>
              <a:rPr lang="ru-RU" dirty="0" err="1" smtClean="0"/>
              <a:t>құру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беруші</a:t>
            </a:r>
            <a:r>
              <a:rPr lang="ru-RU" dirty="0" smtClean="0"/>
              <a:t> 1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күні</a:t>
            </a:r>
            <a:r>
              <a:rPr lang="ru-RU" dirty="0" smtClean="0"/>
              <a:t> </a:t>
            </a:r>
            <a:r>
              <a:rPr lang="ru-RU" dirty="0" err="1" smtClean="0"/>
              <a:t>ішінде</a:t>
            </a:r>
            <a:r>
              <a:rPr lang="ru-RU" dirty="0" smtClean="0"/>
              <a:t> </a:t>
            </a: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жүргізу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комиссия </a:t>
            </a:r>
            <a:r>
              <a:rPr lang="ru-RU" dirty="0" err="1" smtClean="0"/>
              <a:t>құруға</a:t>
            </a:r>
            <a:r>
              <a:rPr lang="ru-RU" dirty="0" smtClean="0"/>
              <a:t> </a:t>
            </a:r>
            <a:r>
              <a:rPr lang="ru-RU" dirty="0" err="1" smtClean="0"/>
              <a:t>міндетті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Комиссия </a:t>
            </a:r>
            <a:r>
              <a:rPr lang="ru-RU" dirty="0" err="1" smtClean="0"/>
              <a:t>құрамына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берушінің</a:t>
            </a:r>
            <a:r>
              <a:rPr lang="ru-RU" dirty="0" smtClean="0"/>
              <a:t> </a:t>
            </a:r>
            <a:r>
              <a:rPr lang="ru-RU" dirty="0" err="1" smtClean="0"/>
              <a:t>өкілі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err="1" smtClean="0"/>
              <a:t>Еңбекті</a:t>
            </a:r>
            <a:r>
              <a:rPr lang="ru-RU" dirty="0" smtClean="0"/>
              <a:t> </a:t>
            </a:r>
            <a:r>
              <a:rPr lang="ru-RU" dirty="0" err="1" smtClean="0"/>
              <a:t>қорғау</a:t>
            </a:r>
            <a:r>
              <a:rPr lang="ru-RU" dirty="0" smtClean="0"/>
              <a:t> </a:t>
            </a:r>
            <a:r>
              <a:rPr lang="ru-RU" dirty="0" err="1" smtClean="0"/>
              <a:t>жөніндегі</a:t>
            </a:r>
            <a:r>
              <a:rPr lang="ru-RU" dirty="0" smtClean="0"/>
              <a:t> </a:t>
            </a:r>
            <a:r>
              <a:rPr lang="ru-RU" dirty="0" err="1" smtClean="0"/>
              <a:t>маман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 err="1" smtClean="0"/>
              <a:t>Кәсіподақ</a:t>
            </a:r>
            <a:r>
              <a:rPr lang="ru-RU" dirty="0" smtClean="0"/>
              <a:t> </a:t>
            </a:r>
            <a:r>
              <a:rPr lang="ru-RU" dirty="0" err="1" smtClean="0"/>
              <a:t>өкілі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жұмысшылар</a:t>
            </a:r>
            <a:r>
              <a:rPr lang="ru-RU" dirty="0" smtClean="0"/>
              <a:t> </a:t>
            </a:r>
            <a:r>
              <a:rPr lang="ru-RU" dirty="0" err="1" smtClean="0"/>
              <a:t>өкілі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 err="1" smtClean="0"/>
              <a:t>Қажет</a:t>
            </a:r>
            <a:r>
              <a:rPr lang="ru-RU" dirty="0" smtClean="0"/>
              <a:t> </a:t>
            </a:r>
            <a:r>
              <a:rPr lang="ru-RU" dirty="0" err="1" smtClean="0"/>
              <a:t>болған</a:t>
            </a:r>
            <a:r>
              <a:rPr lang="ru-RU" dirty="0" smtClean="0"/>
              <a:t> </a:t>
            </a:r>
            <a:r>
              <a:rPr lang="ru-RU" dirty="0" err="1" smtClean="0"/>
              <a:t>жағдайда</a:t>
            </a:r>
            <a:r>
              <a:rPr lang="ru-RU" dirty="0" smtClean="0"/>
              <a:t> 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 smtClean="0"/>
              <a:t>сарапшылар</a:t>
            </a:r>
            <a:r>
              <a:rPr lang="ru-RU" dirty="0" smtClean="0"/>
              <a:t> </a:t>
            </a:r>
            <a:r>
              <a:rPr lang="ru-RU" dirty="0" err="1" smtClean="0"/>
              <a:t>кіреді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36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4769" y="928809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жүргізу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мерзімі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Ауыр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жарақаттарда</a:t>
            </a:r>
            <a:r>
              <a:rPr lang="ru-RU" dirty="0" smtClean="0"/>
              <a:t> – 5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күніне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Ауыр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өліммен</a:t>
            </a:r>
            <a:r>
              <a:rPr lang="ru-RU" dirty="0" smtClean="0"/>
              <a:t> </a:t>
            </a:r>
            <a:r>
              <a:rPr lang="ru-RU" dirty="0" err="1" smtClean="0"/>
              <a:t>аяқталған</a:t>
            </a:r>
            <a:r>
              <a:rPr lang="ru-RU" dirty="0" smtClean="0"/>
              <a:t> </a:t>
            </a:r>
            <a:r>
              <a:rPr lang="ru-RU" dirty="0" err="1" smtClean="0"/>
              <a:t>жағдайларда</a:t>
            </a:r>
            <a:r>
              <a:rPr lang="ru-RU" dirty="0" smtClean="0"/>
              <a:t> –15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күніне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барысында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Куәгерлерден</a:t>
            </a:r>
            <a:r>
              <a:rPr lang="ru-RU" dirty="0" smtClean="0"/>
              <a:t> </a:t>
            </a:r>
            <a:r>
              <a:rPr lang="ru-RU" dirty="0" err="1" smtClean="0"/>
              <a:t>түсініктемелер</a:t>
            </a:r>
            <a:r>
              <a:rPr lang="ru-RU" dirty="0" smtClean="0"/>
              <a:t> </a:t>
            </a:r>
            <a:r>
              <a:rPr lang="ru-RU" dirty="0" err="1" smtClean="0"/>
              <a:t>алынады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 err="1" smtClean="0"/>
              <a:t>Оқиға</a:t>
            </a:r>
            <a:r>
              <a:rPr lang="ru-RU" dirty="0" smtClean="0"/>
              <a:t> </a:t>
            </a:r>
            <a:r>
              <a:rPr lang="ru-RU" dirty="0" err="1" smtClean="0"/>
              <a:t>орны</a:t>
            </a:r>
            <a:r>
              <a:rPr lang="ru-RU" dirty="0" smtClean="0"/>
              <a:t> </a:t>
            </a:r>
            <a:r>
              <a:rPr lang="ru-RU" dirty="0" err="1" smtClean="0"/>
              <a:t>тексеріледі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Фото/видео </a:t>
            </a:r>
            <a:r>
              <a:rPr lang="ru-RU" dirty="0" err="1" smtClean="0"/>
              <a:t>түсірілім</a:t>
            </a:r>
            <a:r>
              <a:rPr lang="ru-RU" dirty="0" smtClean="0"/>
              <a:t> </a:t>
            </a:r>
            <a:r>
              <a:rPr lang="ru-RU" dirty="0" err="1" smtClean="0"/>
              <a:t>жасалуы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err="1" smtClean="0"/>
              <a:t>Қажет</a:t>
            </a:r>
            <a:r>
              <a:rPr lang="ru-RU" dirty="0" smtClean="0"/>
              <a:t> </a:t>
            </a:r>
            <a:r>
              <a:rPr lang="ru-RU" dirty="0" err="1" smtClean="0"/>
              <a:t>болған</a:t>
            </a:r>
            <a:r>
              <a:rPr lang="ru-RU" dirty="0" smtClean="0"/>
              <a:t> </a:t>
            </a:r>
            <a:r>
              <a:rPr lang="ru-RU" dirty="0" err="1" smtClean="0"/>
              <a:t>жағдайда</a:t>
            </a:r>
            <a:r>
              <a:rPr lang="ru-RU" dirty="0" smtClean="0"/>
              <a:t> </a:t>
            </a:r>
            <a:r>
              <a:rPr lang="ru-RU" dirty="0" err="1" smtClean="0"/>
              <a:t>сараптамалар</a:t>
            </a:r>
            <a:r>
              <a:rPr lang="ru-RU" dirty="0" smtClean="0"/>
              <a:t> </a:t>
            </a:r>
            <a:r>
              <a:rPr lang="ru-RU" dirty="0" err="1" smtClean="0"/>
              <a:t>тағайындалады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47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7008"/>
            <a:ext cx="10515600" cy="54999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актісін</a:t>
            </a:r>
            <a:r>
              <a:rPr lang="ru-RU" dirty="0" smtClean="0"/>
              <a:t> </a:t>
            </a:r>
            <a:r>
              <a:rPr lang="ru-RU" dirty="0" err="1" smtClean="0"/>
              <a:t>ресімдеу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нәтижесі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Н-1 (</a:t>
            </a:r>
            <a:r>
              <a:rPr lang="ru-RU" dirty="0" err="1" smtClean="0"/>
              <a:t>өндірістегі</a:t>
            </a:r>
            <a:r>
              <a:rPr lang="ru-RU" dirty="0" smtClean="0"/>
              <a:t> </a:t>
            </a:r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акт) </a:t>
            </a:r>
            <a:r>
              <a:rPr lang="ru-RU" dirty="0" err="1" smtClean="0"/>
              <a:t>нысанында</a:t>
            </a:r>
            <a:r>
              <a:rPr lang="ru-RU" dirty="0" smtClean="0"/>
              <a:t> акт </a:t>
            </a:r>
            <a:r>
              <a:rPr lang="ru-RU" dirty="0" err="1" smtClean="0"/>
              <a:t>толтырылады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 smtClean="0"/>
              <a:t>Актте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Оқиғаның</a:t>
            </a:r>
            <a:r>
              <a:rPr lang="ru-RU" dirty="0" smtClean="0"/>
              <a:t> </a:t>
            </a:r>
            <a:r>
              <a:rPr lang="ru-RU" dirty="0" err="1" smtClean="0"/>
              <a:t>толық</a:t>
            </a:r>
            <a:r>
              <a:rPr lang="ru-RU" dirty="0" smtClean="0"/>
              <a:t> </a:t>
            </a:r>
            <a:r>
              <a:rPr lang="ru-RU" dirty="0" err="1" smtClean="0"/>
              <a:t>сипаттамасы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 err="1" smtClean="0"/>
              <a:t>Себептері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Қауіпсіздік</a:t>
            </a:r>
            <a:r>
              <a:rPr lang="ru-RU" dirty="0" smtClean="0"/>
              <a:t> </a:t>
            </a:r>
            <a:r>
              <a:rPr lang="ru-RU" dirty="0" err="1" smtClean="0"/>
              <a:t>талаптарының</a:t>
            </a:r>
            <a:r>
              <a:rPr lang="ru-RU" dirty="0" smtClean="0"/>
              <a:t> </a:t>
            </a:r>
            <a:r>
              <a:rPr lang="ru-RU" dirty="0" err="1" smtClean="0"/>
              <a:t>бұзылуы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Жауапты</a:t>
            </a:r>
            <a:r>
              <a:rPr lang="ru-RU" dirty="0" smtClean="0"/>
              <a:t> </a:t>
            </a:r>
            <a:r>
              <a:rPr lang="ru-RU" dirty="0" err="1" smtClean="0"/>
              <a:t>тұлғалар</a:t>
            </a:r>
            <a:r>
              <a:rPr lang="ru-RU" dirty="0" smtClean="0"/>
              <a:t> </a:t>
            </a:r>
            <a:r>
              <a:rPr lang="ru-RU" dirty="0" err="1" smtClean="0"/>
              <a:t>көрсетіледі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Акт 2 дана </a:t>
            </a:r>
            <a:r>
              <a:rPr lang="ru-RU" dirty="0" err="1" smtClean="0"/>
              <a:t>етіп</a:t>
            </a:r>
            <a:r>
              <a:rPr lang="ru-RU" dirty="0" smtClean="0"/>
              <a:t> </a:t>
            </a:r>
            <a:r>
              <a:rPr lang="ru-RU" dirty="0" err="1" smtClean="0"/>
              <a:t>жасалады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Біреуі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берушіде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Екіншісі</a:t>
            </a:r>
            <a:r>
              <a:rPr lang="ru-RU" dirty="0" smtClean="0"/>
              <a:t> – </a:t>
            </a:r>
            <a:r>
              <a:rPr lang="ru-RU" dirty="0" err="1" smtClean="0"/>
              <a:t>зардап</a:t>
            </a:r>
            <a:r>
              <a:rPr lang="ru-RU" dirty="0" smtClean="0"/>
              <a:t> </a:t>
            </a:r>
            <a:r>
              <a:rPr lang="ru-RU" dirty="0" err="1" smtClean="0"/>
              <a:t>шеккен</a:t>
            </a:r>
            <a:r>
              <a:rPr lang="ru-RU" dirty="0" smtClean="0"/>
              <a:t> </a:t>
            </a:r>
            <a:r>
              <a:rPr lang="ru-RU" dirty="0" err="1" smtClean="0"/>
              <a:t>адамда</a:t>
            </a:r>
            <a:r>
              <a:rPr lang="ru-RU" dirty="0" smtClean="0"/>
              <a:t> (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туысында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049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2854"/>
            <a:ext cx="10515600" cy="532410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5.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 smtClean="0"/>
              <a:t>болдырмау</a:t>
            </a:r>
            <a:r>
              <a:rPr lang="ru-RU" dirty="0" smtClean="0"/>
              <a:t> </a:t>
            </a:r>
            <a:r>
              <a:rPr lang="ru-RU" dirty="0" err="1" smtClean="0"/>
              <a:t>шараларын</a:t>
            </a:r>
            <a:r>
              <a:rPr lang="ru-RU" dirty="0" smtClean="0"/>
              <a:t> </a:t>
            </a:r>
            <a:r>
              <a:rPr lang="ru-RU" dirty="0" err="1" smtClean="0"/>
              <a:t>ұсыну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Комиссия </a:t>
            </a:r>
            <a:r>
              <a:rPr lang="ru-RU" dirty="0" err="1" smtClean="0"/>
              <a:t>жазатайым</a:t>
            </a:r>
            <a:r>
              <a:rPr lang="ru-RU" dirty="0" smtClean="0"/>
              <a:t> </a:t>
            </a:r>
            <a:r>
              <a:rPr lang="ru-RU" dirty="0" err="1" smtClean="0"/>
              <a:t>оқиғаның</a:t>
            </a:r>
            <a:r>
              <a:rPr lang="ru-RU" dirty="0" smtClean="0"/>
              <a:t> </a:t>
            </a:r>
            <a:r>
              <a:rPr lang="ru-RU" dirty="0" err="1" smtClean="0"/>
              <a:t>алдын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нақты</a:t>
            </a:r>
            <a:r>
              <a:rPr lang="ru-RU" dirty="0" smtClean="0"/>
              <a:t> </a:t>
            </a:r>
            <a:r>
              <a:rPr lang="ru-RU" dirty="0" err="1" smtClean="0"/>
              <a:t>ұсыныстар</a:t>
            </a:r>
            <a:r>
              <a:rPr lang="ru-RU" dirty="0" smtClean="0"/>
              <a:t> </a:t>
            </a:r>
            <a:r>
              <a:rPr lang="ru-RU" dirty="0" err="1" smtClean="0"/>
              <a:t>дайындайды</a:t>
            </a:r>
            <a:r>
              <a:rPr lang="ru-RU" dirty="0" smtClean="0"/>
              <a:t> (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оқыту</a:t>
            </a:r>
            <a:r>
              <a:rPr lang="ru-RU" dirty="0" smtClean="0"/>
              <a:t>,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 smtClean="0"/>
              <a:t>жабдықтау</a:t>
            </a:r>
            <a:r>
              <a:rPr lang="ru-RU" dirty="0" smtClean="0"/>
              <a:t>, </a:t>
            </a:r>
            <a:r>
              <a:rPr lang="ru-RU" dirty="0" err="1" smtClean="0"/>
              <a:t>нұсқамалар</a:t>
            </a:r>
            <a:r>
              <a:rPr lang="ru-RU" dirty="0" smtClean="0"/>
              <a:t> </a:t>
            </a:r>
            <a:r>
              <a:rPr lang="ru-RU" dirty="0" err="1" smtClean="0"/>
              <a:t>өткізу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 smtClean="0"/>
              <a:t>.).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6. </a:t>
            </a:r>
            <a:r>
              <a:rPr lang="ru-RU" dirty="0" err="1" smtClean="0"/>
              <a:t>Мемлекеттік</a:t>
            </a:r>
            <a:r>
              <a:rPr lang="ru-RU" dirty="0" smtClean="0"/>
              <a:t> </a:t>
            </a:r>
            <a:r>
              <a:rPr lang="ru-RU" dirty="0" err="1" smtClean="0"/>
              <a:t>органдарға</a:t>
            </a:r>
            <a:r>
              <a:rPr lang="ru-RU" dirty="0" smtClean="0"/>
              <a:t> </a:t>
            </a:r>
            <a:r>
              <a:rPr lang="ru-RU" dirty="0" err="1" smtClean="0"/>
              <a:t>есеп</a:t>
            </a:r>
            <a:r>
              <a:rPr lang="ru-RU" dirty="0" smtClean="0"/>
              <a:t> беру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нәтижелері</a:t>
            </a:r>
            <a:r>
              <a:rPr lang="ru-RU" dirty="0" smtClean="0"/>
              <a:t> </a:t>
            </a:r>
            <a:r>
              <a:rPr lang="ru-RU" dirty="0" err="1" smtClean="0"/>
              <a:t>еңбек</a:t>
            </a:r>
            <a:r>
              <a:rPr lang="ru-RU" dirty="0" smtClean="0"/>
              <a:t> </a:t>
            </a:r>
            <a:r>
              <a:rPr lang="ru-RU" dirty="0" err="1" smtClean="0"/>
              <a:t>инспекциясына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 да </a:t>
            </a:r>
            <a:r>
              <a:rPr lang="ru-RU" dirty="0" err="1" smtClean="0"/>
              <a:t>тиісті</a:t>
            </a:r>
            <a:r>
              <a:rPr lang="ru-RU" dirty="0" smtClean="0"/>
              <a:t> </a:t>
            </a:r>
            <a:r>
              <a:rPr lang="ru-RU" dirty="0" err="1" smtClean="0"/>
              <a:t>органдарға</a:t>
            </a:r>
            <a:r>
              <a:rPr lang="ru-RU" dirty="0" smtClean="0"/>
              <a:t> </a:t>
            </a:r>
            <a:r>
              <a:rPr lang="ru-RU" dirty="0" err="1" smtClean="0"/>
              <a:t>жіберіледі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 smtClean="0"/>
              <a:t>Статистикалық</a:t>
            </a:r>
            <a:r>
              <a:rPr lang="ru-RU" dirty="0" smtClean="0"/>
              <a:t> </a:t>
            </a:r>
            <a:r>
              <a:rPr lang="ru-RU" dirty="0" err="1" smtClean="0"/>
              <a:t>есепке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тиісті</a:t>
            </a:r>
            <a:r>
              <a:rPr lang="ru-RU" dirty="0" smtClean="0"/>
              <a:t> </a:t>
            </a:r>
            <a:r>
              <a:rPr lang="ru-RU" dirty="0" err="1" smtClean="0"/>
              <a:t>құжаттар</a:t>
            </a:r>
            <a:r>
              <a:rPr lang="ru-RU" dirty="0" smtClean="0"/>
              <a:t> </a:t>
            </a:r>
            <a:r>
              <a:rPr lang="ru-RU" dirty="0" err="1" smtClean="0"/>
              <a:t>толтырылады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зардап</a:t>
            </a:r>
            <a:r>
              <a:rPr lang="ru-RU" dirty="0" smtClean="0"/>
              <a:t> </a:t>
            </a:r>
            <a:r>
              <a:rPr lang="ru-RU" dirty="0" err="1" smtClean="0"/>
              <a:t>шегуші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өкілі</a:t>
            </a:r>
            <a:r>
              <a:rPr lang="ru-RU" dirty="0" smtClean="0"/>
              <a:t> </a:t>
            </a:r>
            <a:r>
              <a:rPr lang="ru-RU" dirty="0" err="1" smtClean="0"/>
              <a:t>тергеу</a:t>
            </a:r>
            <a:r>
              <a:rPr lang="ru-RU" dirty="0" smtClean="0"/>
              <a:t> </a:t>
            </a:r>
            <a:r>
              <a:rPr lang="ru-RU" dirty="0" err="1" smtClean="0"/>
              <a:t>нәтижесімен</a:t>
            </a:r>
            <a:r>
              <a:rPr lang="ru-RU" dirty="0" smtClean="0"/>
              <a:t> </a:t>
            </a:r>
            <a:r>
              <a:rPr lang="ru-RU" dirty="0" err="1" smtClean="0"/>
              <a:t>келіспесе</a:t>
            </a:r>
            <a:r>
              <a:rPr lang="ru-RU" dirty="0" smtClean="0"/>
              <a:t>, </a:t>
            </a:r>
            <a:r>
              <a:rPr lang="ru-RU" dirty="0" err="1" smtClean="0"/>
              <a:t>еңбек</a:t>
            </a:r>
            <a:r>
              <a:rPr lang="ru-RU" dirty="0" smtClean="0"/>
              <a:t> </a:t>
            </a:r>
            <a:r>
              <a:rPr lang="ru-RU" dirty="0" err="1" smtClean="0"/>
              <a:t>инспекциясына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сотқа</a:t>
            </a:r>
            <a:r>
              <a:rPr lang="ru-RU" dirty="0" smtClean="0"/>
              <a:t> </a:t>
            </a:r>
            <a:r>
              <a:rPr lang="ru-RU" dirty="0" err="1" smtClean="0"/>
              <a:t>шағымдануға</a:t>
            </a:r>
            <a:r>
              <a:rPr lang="ru-RU" dirty="0" smtClean="0"/>
              <a:t> </a:t>
            </a:r>
            <a:r>
              <a:rPr lang="ru-RU" dirty="0" err="1" smtClean="0"/>
              <a:t>құқылы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 smtClean="0"/>
              <a:t>Өлім</a:t>
            </a:r>
            <a:r>
              <a:rPr lang="ru-RU" dirty="0" smtClean="0"/>
              <a:t> </a:t>
            </a:r>
            <a:r>
              <a:rPr lang="ru-RU" dirty="0" err="1" smtClean="0"/>
              <a:t>жағдайында</a:t>
            </a:r>
            <a:r>
              <a:rPr lang="ru-RU" dirty="0" smtClean="0"/>
              <a:t> </a:t>
            </a:r>
            <a:r>
              <a:rPr lang="ru-RU" dirty="0" err="1" smtClean="0"/>
              <a:t>құқық</a:t>
            </a:r>
            <a:r>
              <a:rPr lang="ru-RU" dirty="0" smtClean="0"/>
              <a:t> </a:t>
            </a:r>
            <a:r>
              <a:rPr lang="ru-RU" dirty="0" err="1" smtClean="0"/>
              <a:t>қорғау</a:t>
            </a:r>
            <a:r>
              <a:rPr lang="ru-RU" dirty="0" smtClean="0"/>
              <a:t> </a:t>
            </a:r>
            <a:r>
              <a:rPr lang="ru-RU" dirty="0" err="1" smtClean="0"/>
              <a:t>органдары</a:t>
            </a:r>
            <a:r>
              <a:rPr lang="ru-RU" dirty="0" smtClean="0"/>
              <a:t> </a:t>
            </a:r>
            <a:r>
              <a:rPr lang="ru-RU" dirty="0" err="1" smtClean="0"/>
              <a:t>қылмыстық</a:t>
            </a:r>
            <a:r>
              <a:rPr lang="ru-RU" dirty="0" smtClean="0"/>
              <a:t> </a:t>
            </a:r>
            <a:r>
              <a:rPr lang="ru-RU" dirty="0" err="1" smtClean="0"/>
              <a:t>іс</a:t>
            </a:r>
            <a:r>
              <a:rPr lang="ru-RU" dirty="0" smtClean="0"/>
              <a:t> </a:t>
            </a:r>
            <a:r>
              <a:rPr lang="ru-RU" dirty="0" err="1" smtClean="0"/>
              <a:t>қозғауы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6794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1297</Words>
  <Application>Microsoft Office PowerPoint</Application>
  <PresentationFormat>Широкоэкранный</PresentationFormat>
  <Paragraphs>108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ЖАЗАТАЙЫМ ОҚИҒАЛАР МЕН АПАТТАРДЫ ТЕРГЕУ ЖӘНЕ ЕСЕПКЕ АЛУ </vt:lpstr>
      <vt:lpstr>Жарақаттанушылық және кәсіптік аурулар туралы ұғым және олардың жіктелуі </vt:lpstr>
      <vt:lpstr>Барлық жарақаттар әлеуметтік маңыздылықтары бойынша өндірістік және өндірістік емес деп бөлуге болады.</vt:lpstr>
      <vt:lpstr>Жарақаттар көзі және зақымдану сипаты бойынша: </vt:lpstr>
      <vt:lpstr>Жарақаттарды ауырлық дәрежесі жағынан: </vt:lpstr>
      <vt:lpstr>Презентация PowerPoint</vt:lpstr>
      <vt:lpstr>Жарақаттанудың негізгі себептері </vt:lpstr>
      <vt:lpstr>Презентация PowerPoint</vt:lpstr>
      <vt:lpstr>Презентация PowerPoint</vt:lpstr>
      <vt:lpstr>Өндірістегі жазатайым  оқиғаларды тергеу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ЖАЗАТАЙЫМ ОҚИҒАЛАР МЕН АПАТТАРДЫ ТЕРГЕУ ЖӘНЕ ЕСЕПКЕ АЛУ </dc:title>
  <dc:creator>Альмира Букунова</dc:creator>
  <cp:lastModifiedBy>Альмира Букунова</cp:lastModifiedBy>
  <cp:revision>6</cp:revision>
  <dcterms:created xsi:type="dcterms:W3CDTF">2025-09-18T09:50:02Z</dcterms:created>
  <dcterms:modified xsi:type="dcterms:W3CDTF">2025-09-18T10:49:48Z</dcterms:modified>
</cp:coreProperties>
</file>